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  <p:sldMasterId id="2147483722" r:id="rId3"/>
    <p:sldMasterId id="2147483750" r:id="rId4"/>
    <p:sldMasterId id="2147483781" r:id="rId5"/>
  </p:sldMasterIdLst>
  <p:notesMasterIdLst>
    <p:notesMasterId r:id="rId173"/>
  </p:notesMasterIdLst>
  <p:sldIdLst>
    <p:sldId id="10377" r:id="rId6"/>
    <p:sldId id="10398" r:id="rId7"/>
    <p:sldId id="10411" r:id="rId8"/>
    <p:sldId id="1258" r:id="rId9"/>
    <p:sldId id="10410" r:id="rId10"/>
    <p:sldId id="1243" r:id="rId11"/>
    <p:sldId id="10412" r:id="rId12"/>
    <p:sldId id="10414" r:id="rId13"/>
    <p:sldId id="385" r:id="rId14"/>
    <p:sldId id="10374" r:id="rId15"/>
    <p:sldId id="2285" r:id="rId16"/>
    <p:sldId id="10415" r:id="rId17"/>
    <p:sldId id="1496" r:id="rId18"/>
    <p:sldId id="10401" r:id="rId19"/>
    <p:sldId id="10416" r:id="rId20"/>
    <p:sldId id="10197" r:id="rId21"/>
    <p:sldId id="1247" r:id="rId22"/>
    <p:sldId id="10413" r:id="rId23"/>
    <p:sldId id="10406" r:id="rId24"/>
    <p:sldId id="1597" r:id="rId25"/>
    <p:sldId id="1236" r:id="rId26"/>
    <p:sldId id="2210" r:id="rId27"/>
    <p:sldId id="1245" r:id="rId28"/>
    <p:sldId id="10407" r:id="rId29"/>
    <p:sldId id="1248" r:id="rId30"/>
    <p:sldId id="1249" r:id="rId31"/>
    <p:sldId id="1251" r:id="rId32"/>
    <p:sldId id="1250" r:id="rId33"/>
    <p:sldId id="1246" r:id="rId34"/>
    <p:sldId id="10191" r:id="rId35"/>
    <p:sldId id="10404" r:id="rId36"/>
    <p:sldId id="10405" r:id="rId37"/>
    <p:sldId id="2212" r:id="rId38"/>
    <p:sldId id="2204" r:id="rId39"/>
    <p:sldId id="2317" r:id="rId40"/>
    <p:sldId id="10185" r:id="rId41"/>
    <p:sldId id="2318" r:id="rId42"/>
    <p:sldId id="10189" r:id="rId43"/>
    <p:sldId id="10190" r:id="rId44"/>
    <p:sldId id="10409" r:id="rId45"/>
    <p:sldId id="10378" r:id="rId46"/>
    <p:sldId id="10192" r:id="rId47"/>
    <p:sldId id="10193" r:id="rId48"/>
    <p:sldId id="10203" r:id="rId49"/>
    <p:sldId id="2208" r:id="rId50"/>
    <p:sldId id="2214" r:id="rId51"/>
    <p:sldId id="1462" r:id="rId52"/>
    <p:sldId id="2217" r:id="rId53"/>
    <p:sldId id="2218" r:id="rId54"/>
    <p:sldId id="2219" r:id="rId55"/>
    <p:sldId id="2221" r:id="rId56"/>
    <p:sldId id="2220" r:id="rId57"/>
    <p:sldId id="2222" r:id="rId58"/>
    <p:sldId id="2223" r:id="rId59"/>
    <p:sldId id="10408" r:id="rId60"/>
    <p:sldId id="10385" r:id="rId61"/>
    <p:sldId id="10386" r:id="rId62"/>
    <p:sldId id="10387" r:id="rId63"/>
    <p:sldId id="10199" r:id="rId64"/>
    <p:sldId id="10200" r:id="rId65"/>
    <p:sldId id="2205" r:id="rId66"/>
    <p:sldId id="1588" r:id="rId67"/>
    <p:sldId id="10388" r:id="rId68"/>
    <p:sldId id="1681" r:id="rId69"/>
    <p:sldId id="1587" r:id="rId70"/>
    <p:sldId id="1596" r:id="rId71"/>
    <p:sldId id="10389" r:id="rId72"/>
    <p:sldId id="10241" r:id="rId73"/>
    <p:sldId id="10397" r:id="rId74"/>
    <p:sldId id="10204" r:id="rId75"/>
    <p:sldId id="10226" r:id="rId76"/>
    <p:sldId id="10205" r:id="rId77"/>
    <p:sldId id="10206" r:id="rId78"/>
    <p:sldId id="10207" r:id="rId79"/>
    <p:sldId id="10209" r:id="rId80"/>
    <p:sldId id="10211" r:id="rId81"/>
    <p:sldId id="10214" r:id="rId82"/>
    <p:sldId id="10392" r:id="rId83"/>
    <p:sldId id="10219" r:id="rId84"/>
    <p:sldId id="10393" r:id="rId85"/>
    <p:sldId id="10222" r:id="rId86"/>
    <p:sldId id="10223" r:id="rId87"/>
    <p:sldId id="10228" r:id="rId88"/>
    <p:sldId id="10394" r:id="rId89"/>
    <p:sldId id="10229" r:id="rId90"/>
    <p:sldId id="10395" r:id="rId91"/>
    <p:sldId id="10419" r:id="rId92"/>
    <p:sldId id="10418" r:id="rId93"/>
    <p:sldId id="10420" r:id="rId94"/>
    <p:sldId id="1742" r:id="rId95"/>
    <p:sldId id="10218" r:id="rId96"/>
    <p:sldId id="10220" r:id="rId97"/>
    <p:sldId id="10421" r:id="rId98"/>
    <p:sldId id="10417" r:id="rId99"/>
    <p:sldId id="10390" r:id="rId100"/>
    <p:sldId id="336" r:id="rId101"/>
    <p:sldId id="10391" r:id="rId102"/>
    <p:sldId id="10221" r:id="rId103"/>
    <p:sldId id="10240" r:id="rId104"/>
    <p:sldId id="10396" r:id="rId105"/>
    <p:sldId id="2248" r:id="rId106"/>
    <p:sldId id="10230" r:id="rId107"/>
    <p:sldId id="2270" r:id="rId108"/>
    <p:sldId id="2271" r:id="rId109"/>
    <p:sldId id="2273" r:id="rId110"/>
    <p:sldId id="10231" r:id="rId111"/>
    <p:sldId id="10232" r:id="rId112"/>
    <p:sldId id="10233" r:id="rId113"/>
    <p:sldId id="10234" r:id="rId114"/>
    <p:sldId id="10235" r:id="rId115"/>
    <p:sldId id="1254" r:id="rId116"/>
    <p:sldId id="2224" r:id="rId117"/>
    <p:sldId id="2225" r:id="rId118"/>
    <p:sldId id="2249" r:id="rId119"/>
    <p:sldId id="2277" r:id="rId120"/>
    <p:sldId id="1261" r:id="rId121"/>
    <p:sldId id="1259" r:id="rId122"/>
    <p:sldId id="2278" r:id="rId123"/>
    <p:sldId id="10242" r:id="rId124"/>
    <p:sldId id="10236" r:id="rId125"/>
    <p:sldId id="1263" r:id="rId126"/>
    <p:sldId id="2279" r:id="rId127"/>
    <p:sldId id="2284" r:id="rId128"/>
    <p:sldId id="1324" r:id="rId129"/>
    <p:sldId id="10237" r:id="rId130"/>
    <p:sldId id="2257" r:id="rId131"/>
    <p:sldId id="2281" r:id="rId132"/>
    <p:sldId id="2282" r:id="rId133"/>
    <p:sldId id="10243" r:id="rId134"/>
    <p:sldId id="2211" r:id="rId135"/>
    <p:sldId id="1198" r:id="rId136"/>
    <p:sldId id="1200" r:id="rId137"/>
    <p:sldId id="1202" r:id="rId138"/>
    <p:sldId id="1204" r:id="rId139"/>
    <p:sldId id="1183" r:id="rId140"/>
    <p:sldId id="1210" r:id="rId141"/>
    <p:sldId id="1088" r:id="rId142"/>
    <p:sldId id="1206" r:id="rId143"/>
    <p:sldId id="10195" r:id="rId144"/>
    <p:sldId id="1604" r:id="rId145"/>
    <p:sldId id="10399" r:id="rId146"/>
    <p:sldId id="1190" r:id="rId147"/>
    <p:sldId id="10402" r:id="rId148"/>
    <p:sldId id="10186" r:id="rId149"/>
    <p:sldId id="10187" r:id="rId150"/>
    <p:sldId id="10249" r:id="rId151"/>
    <p:sldId id="2209" r:id="rId152"/>
    <p:sldId id="10383" r:id="rId153"/>
    <p:sldId id="10384" r:id="rId154"/>
    <p:sldId id="2215" r:id="rId155"/>
    <p:sldId id="1457" r:id="rId156"/>
    <p:sldId id="2213" r:id="rId157"/>
    <p:sldId id="1459" r:id="rId158"/>
    <p:sldId id="1460" r:id="rId159"/>
    <p:sldId id="1463" r:id="rId160"/>
    <p:sldId id="1464" r:id="rId161"/>
    <p:sldId id="1461" r:id="rId162"/>
    <p:sldId id="2216" r:id="rId163"/>
    <p:sldId id="10382" r:id="rId164"/>
    <p:sldId id="1585" r:id="rId165"/>
    <p:sldId id="1584" r:id="rId166"/>
    <p:sldId id="1653" r:id="rId167"/>
    <p:sldId id="1652" r:id="rId168"/>
    <p:sldId id="321" r:id="rId169"/>
    <p:sldId id="1586" r:id="rId170"/>
    <p:sldId id="323" r:id="rId171"/>
    <p:sldId id="1594" r:id="rId1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3" autoAdjust="0"/>
    <p:restoredTop sz="89482" autoAdjust="0"/>
  </p:normalViewPr>
  <p:slideViewPr>
    <p:cSldViewPr snapToGrid="0">
      <p:cViewPr varScale="1">
        <p:scale>
          <a:sx n="93" d="100"/>
          <a:sy n="93" d="100"/>
        </p:scale>
        <p:origin x="633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1580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theme" Target="theme/theme1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commentAuthors" Target="commentAuthor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presProps" Target="presProps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viewProps" Target="viewProps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08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C0FE6-B04F-C37E-3E50-A07ECC9F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B00A04-9FE4-97B0-14E2-5BABA802D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181C7B-49B9-973F-18A4-E435094A1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FC9F21-5234-352F-125D-538C2EEAB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76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538C1-7617-1269-A9F8-A87C99042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AC91C1-4B7C-23C3-1745-0463487D0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E302D8-5565-0273-A6D6-B1482F9E9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220686-3C26-5DC1-7026-6DB77DE52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B6C25-FFE4-4126-ADF1-3137FE8DB2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9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3DABE-0D6D-4CD5-9F9D-5192F9A7B2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545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593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149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47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58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 lazy training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48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jpe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其他常规样式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7" y="1190091"/>
            <a:ext cx="11174255" cy="476579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213384" y="331410"/>
            <a:ext cx="322490" cy="186267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1" cy="455772"/>
          </a:xfrm>
          <a:prstGeom prst="rect">
            <a:avLst/>
          </a:prstGeom>
        </p:spPr>
      </p:pic>
      <p:sp>
        <p:nvSpPr>
          <p:cNvPr id="10" name="矩形: 剪去单角 9"/>
          <p:cNvSpPr/>
          <p:nvPr userDrawn="1"/>
        </p:nvSpPr>
        <p:spPr>
          <a:xfrm rot="5400000" flipV="1">
            <a:off x="6038491" y="-1346684"/>
            <a:ext cx="110323" cy="16262271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 userDrawn="1"/>
        </p:nvSpPr>
        <p:spPr>
          <a:xfrm>
            <a:off x="996225" y="6663471"/>
            <a:ext cx="75693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825" b="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SJTU</a:t>
            </a:r>
            <a:endParaRPr lang="zh-CN" altLang="en-US" sz="825" b="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44705" y="6353481"/>
            <a:ext cx="1037231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987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950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716339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405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3" y="5336850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8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0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2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4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60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3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7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7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4" y="5387515"/>
            <a:ext cx="5333775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4" y="6229835"/>
            <a:ext cx="5333775" cy="4571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8" y="5941839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55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3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42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51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05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1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95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2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1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1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1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149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1871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4" y="1805994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9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2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7" y="6100776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3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15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21" y="6100776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711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45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67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10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0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0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80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429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813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8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47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74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889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221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739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710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926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86908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2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46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9019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39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49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657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42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6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5251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白底背景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57165C-E921-8842-9A8C-FBB40E003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4099" r="7141" b="422"/>
          <a:stretch/>
        </p:blipFill>
        <p:spPr>
          <a:xfrm rot="10800000">
            <a:off x="0" y="3952568"/>
            <a:ext cx="12192000" cy="290543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1B7BB75-B3B5-334D-B186-BD6D24233A90}"/>
              </a:ext>
            </a:extLst>
          </p:cNvPr>
          <p:cNvGrpSpPr/>
          <p:nvPr userDrawn="1"/>
        </p:nvGrpSpPr>
        <p:grpSpPr>
          <a:xfrm>
            <a:off x="0" y="-10412"/>
            <a:ext cx="12192000" cy="699098"/>
            <a:chOff x="0" y="-20824"/>
            <a:chExt cx="24384000" cy="139819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7644D5D-4C29-0E46-8DC8-E29355E95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391" t="18440" r="11171" b="8835"/>
            <a:stretch/>
          </p:blipFill>
          <p:spPr>
            <a:xfrm>
              <a:off x="5600700" y="-20824"/>
              <a:ext cx="18783300" cy="1398196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D6D1D9F-D10F-1D47-B8B8-E4ACEB0F6E5F}"/>
                </a:ext>
              </a:extLst>
            </p:cNvPr>
            <p:cNvSpPr/>
            <p:nvPr userDrawn="1"/>
          </p:nvSpPr>
          <p:spPr>
            <a:xfrm>
              <a:off x="0" y="-20824"/>
              <a:ext cx="8401050" cy="277999"/>
            </a:xfrm>
            <a:prstGeom prst="rect">
              <a:avLst/>
            </a:prstGeom>
            <a:solidFill>
              <a:srgbClr val="1E1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 dirty="0"/>
            </a:p>
          </p:txBody>
        </p:sp>
      </p:grpSp>
      <p:sp>
        <p:nvSpPr>
          <p:cNvPr id="8" name="矩形">
            <a:extLst>
              <a:ext uri="{FF2B5EF4-FFF2-40B4-BE49-F238E27FC236}">
                <a16:creationId xmlns:a16="http://schemas.microsoft.com/office/drawing/2014/main" id="{1528611B-7BC1-714D-A60F-3F83DDEBE7C3}"/>
              </a:ext>
            </a:extLst>
          </p:cNvPr>
          <p:cNvSpPr/>
          <p:nvPr userDrawn="1"/>
        </p:nvSpPr>
        <p:spPr>
          <a:xfrm>
            <a:off x="1" y="3836505"/>
            <a:ext cx="12192000" cy="2067339"/>
          </a:xfrm>
          <a:prstGeom prst="rect">
            <a:avLst/>
          </a:prstGeom>
          <a:gradFill>
            <a:gsLst>
              <a:gs pos="3400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 dirty="0"/>
          </a:p>
        </p:txBody>
      </p:sp>
      <p:sp>
        <p:nvSpPr>
          <p:cNvPr id="11" name="页脚占位符 1">
            <a:extLst>
              <a:ext uri="{FF2B5EF4-FFF2-40B4-BE49-F238E27FC236}">
                <a16:creationId xmlns:a16="http://schemas.microsoft.com/office/drawing/2014/main" id="{A5A4B280-0CA0-4175-B309-E07054E92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0C6825AB-D344-459F-8C95-07AA83A58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B069507-02E9-431E-9E3D-2057019EC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669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2BBA9-0F2B-6815-1E34-9441D1486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51FEC6-9A6A-7228-8028-326F49B07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FB4775-745C-5A17-9993-18D9202D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1109-5645-492D-9270-C78E7F322DCC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BDA035-2F20-FE63-C6AB-F4C9E2F4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C9C5F-8114-F072-6D9B-FBF9CAE4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88FB-7500-43EE-ADA1-CA5DAB1A5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269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CE514-0387-092F-ADD4-A3B36264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599EF-FA34-C41E-9E40-C8CF11E2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4A6BBA-8BDF-880A-F7ED-18F42C72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1109-5645-492D-9270-C78E7F322DCC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838B5-6671-E1FD-FF5F-D8FA7EF6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F3C242-2F74-7581-EA96-863F84A8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88FB-7500-43EE-ADA1-CA5DAB1A5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98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03827282-65D0-4522-8111-6F6265AAAB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67" y="5815014"/>
            <a:ext cx="327871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BB9B3C9D-D53E-4995-A966-47A13D1B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8">
            <a:extLst>
              <a:ext uri="{FF2B5EF4-FFF2-40B4-BE49-F238E27FC236}">
                <a16:creationId xmlns:a16="http://schemas.microsoft.com/office/drawing/2014/main" id="{1E28C202-C90B-438F-A532-BC2E1D31601A}"/>
              </a:ext>
            </a:extLst>
          </p:cNvPr>
          <p:cNvCxnSpPr/>
          <p:nvPr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/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059804375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9806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197303-3A85-4FB7-B133-5D140C16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1794EFA1-59F5-4071-9656-C315BFD3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5EA795B0-2596-4CD6-A6A3-C6EEC6C52CB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D18BB890-2BA1-4947-891C-321B7D9AE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1E8ECA-181E-4C61-9419-4CEE5C9AAC14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AFDE0B-DE22-403C-A56B-649A2306F84E}"/>
              </a:ext>
            </a:extLst>
          </p:cNvPr>
          <p:cNvSpPr txBox="1">
            <a:spLocks/>
          </p:cNvSpPr>
          <p:nvPr/>
        </p:nvSpPr>
        <p:spPr>
          <a:xfrm>
            <a:off x="11597217" y="311150"/>
            <a:ext cx="3882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C8560911-E3EA-469F-BB5C-FF06DF3A6A5C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F02B05-568A-465E-96A7-65C618A0DE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3BA52D-6FB1-4B4D-9A55-DFDAFD170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883DE0F-750C-43EF-BBD3-CBC4EE809E0D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5EAEC8A-4B5D-4D42-90FE-F86E8E5878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5">
            <a:extLst>
              <a:ext uri="{FF2B5EF4-FFF2-40B4-BE49-F238E27FC236}">
                <a16:creationId xmlns:a16="http://schemas.microsoft.com/office/drawing/2014/main" id="{AEA7653E-8726-48E9-A50A-9950D3DADBD2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3A4CCDC5-1374-4786-88FD-3B9CB4FED3E8}"/>
              </a:ext>
            </a:extLst>
          </p:cNvPr>
          <p:cNvSpPr txBox="1">
            <a:spLocks/>
          </p:cNvSpPr>
          <p:nvPr userDrawn="1"/>
        </p:nvSpPr>
        <p:spPr>
          <a:xfrm>
            <a:off x="11597217" y="311150"/>
            <a:ext cx="3882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16FF4CDA-775D-4D41-ABD0-F984E40CC099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71365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96E797-6C9F-4347-B758-A15AB6FC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6">
            <a:extLst>
              <a:ext uri="{FF2B5EF4-FFF2-40B4-BE49-F238E27FC236}">
                <a16:creationId xmlns:a16="http://schemas.microsoft.com/office/drawing/2014/main" id="{4BE03861-5961-4AED-B7E9-B021A3A6BA8B}"/>
              </a:ext>
            </a:extLst>
          </p:cNvPr>
          <p:cNvSpPr/>
          <p:nvPr/>
        </p:nvSpPr>
        <p:spPr>
          <a:xfrm>
            <a:off x="0" y="5821364"/>
            <a:ext cx="12192000" cy="1036637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3BFB43A3-8A1C-4C72-8D2D-BDCE6B3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6100763"/>
            <a:ext cx="26119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55BF8D33-16C1-4A54-9CAA-1121E74B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E556668F-DCCE-429C-B27F-65F2731EF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A288C2AA-2B37-4F0D-8E98-E4BB5B6F0798}"/>
              </a:ext>
            </a:extLst>
          </p:cNvPr>
          <p:cNvSpPr/>
          <p:nvPr userDrawn="1"/>
        </p:nvSpPr>
        <p:spPr>
          <a:xfrm>
            <a:off x="0" y="5821364"/>
            <a:ext cx="12192000" cy="1036637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9" name="图片 10">
            <a:extLst>
              <a:ext uri="{FF2B5EF4-FFF2-40B4-BE49-F238E27FC236}">
                <a16:creationId xmlns:a16="http://schemas.microsoft.com/office/drawing/2014/main" id="{80F2D881-B39E-4AD1-8E86-B54476DD6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6100763"/>
            <a:ext cx="26119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1">
            <a:extLst>
              <a:ext uri="{FF2B5EF4-FFF2-40B4-BE49-F238E27FC236}">
                <a16:creationId xmlns:a16="http://schemas.microsoft.com/office/drawing/2014/main" id="{6A3577DD-92C1-454E-96CA-EBF9BEA036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580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563867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910D8C08-DD50-4CA2-ABC6-53740934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4B9AB692-0314-486A-A3DD-442B9214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41CE75FE-0378-4611-BB00-E1AA48A7A701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E4EAADA-7B1A-4651-A9B2-94B3628672A6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48054097-F823-4205-9D2C-64F4F07329E1}"/>
              </a:ext>
            </a:extLst>
          </p:cNvPr>
          <p:cNvSpPr txBox="1">
            <a:spLocks/>
          </p:cNvSpPr>
          <p:nvPr/>
        </p:nvSpPr>
        <p:spPr>
          <a:xfrm>
            <a:off x="11595101" y="311150"/>
            <a:ext cx="596900" cy="2778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ACC8D9E0-D498-4A72-BDD3-50ECA16E8EA9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154CA8-BFBC-43BA-9E75-4E4D929B5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87BE5005-C829-427D-AF77-8C593152BB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>
            <a:extLst>
              <a:ext uri="{FF2B5EF4-FFF2-40B4-BE49-F238E27FC236}">
                <a16:creationId xmlns:a16="http://schemas.microsoft.com/office/drawing/2014/main" id="{A587907D-78A0-41AB-AA13-A4D01607C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3">
            <a:extLst>
              <a:ext uri="{FF2B5EF4-FFF2-40B4-BE49-F238E27FC236}">
                <a16:creationId xmlns:a16="http://schemas.microsoft.com/office/drawing/2014/main" id="{5639D6AC-44E7-4AE2-B4AF-DBCB8B018DF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" name="文本框 15">
            <a:extLst>
              <a:ext uri="{FF2B5EF4-FFF2-40B4-BE49-F238E27FC236}">
                <a16:creationId xmlns:a16="http://schemas.microsoft.com/office/drawing/2014/main" id="{EC9AEBEC-90E5-4ADD-8188-538388F9AAED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41245ADD-8AE7-41B0-8077-E928B0E07E11}"/>
              </a:ext>
            </a:extLst>
          </p:cNvPr>
          <p:cNvSpPr txBox="1">
            <a:spLocks/>
          </p:cNvSpPr>
          <p:nvPr userDrawn="1"/>
        </p:nvSpPr>
        <p:spPr>
          <a:xfrm>
            <a:off x="11595101" y="311150"/>
            <a:ext cx="596900" cy="2778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D480CB72-5917-4EE9-89BC-97AD12721B47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7">
            <a:extLst>
              <a:ext uri="{FF2B5EF4-FFF2-40B4-BE49-F238E27FC236}">
                <a16:creationId xmlns:a16="http://schemas.microsoft.com/office/drawing/2014/main" id="{4AF1732C-B218-48F5-97BF-0F5B370163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28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CF0939D5-9017-4D35-9877-E39D9702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BD225F94-95C0-46FA-B247-53E63DA7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4">
            <a:extLst>
              <a:ext uri="{FF2B5EF4-FFF2-40B4-BE49-F238E27FC236}">
                <a16:creationId xmlns:a16="http://schemas.microsoft.com/office/drawing/2014/main" id="{92E467BD-7F24-47F7-9F1A-A6CAEC08A9CA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16BEEA-EE14-4918-A5E9-430EF5B60E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347739-8CC2-4DB3-AF33-97484F222E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894436-F0AB-4106-92BD-C5FB10A17F6B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421126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8E2392C0-BB29-4ED8-90A6-E2C01DA5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04A79383-0F4A-4040-B137-167E0FAD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4">
            <a:extLst>
              <a:ext uri="{FF2B5EF4-FFF2-40B4-BE49-F238E27FC236}">
                <a16:creationId xmlns:a16="http://schemas.microsoft.com/office/drawing/2014/main" id="{D0374B8A-E051-4F02-A6FE-83829D626D6A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7A3A1F-2AFF-4DD0-BD79-F50BB15E10A6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625C383D-C9F2-4001-9321-E0637DD896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>
            <a:extLst>
              <a:ext uri="{FF2B5EF4-FFF2-40B4-BE49-F238E27FC236}">
                <a16:creationId xmlns:a16="http://schemas.microsoft.com/office/drawing/2014/main" id="{D62D617D-3D6A-4EEC-BE52-F4E6E887AB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0">
            <a:extLst>
              <a:ext uri="{FF2B5EF4-FFF2-40B4-BE49-F238E27FC236}">
                <a16:creationId xmlns:a16="http://schemas.microsoft.com/office/drawing/2014/main" id="{DD5E31D2-0D0A-4D95-B9A9-00CC37F84ACB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文本框 11">
            <a:extLst>
              <a:ext uri="{FF2B5EF4-FFF2-40B4-BE49-F238E27FC236}">
                <a16:creationId xmlns:a16="http://schemas.microsoft.com/office/drawing/2014/main" id="{55B713FF-6801-48A1-B16D-4AC4E427EE16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00834794-2181-4877-BA20-C9A405002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97218" y="312738"/>
            <a:ext cx="388248" cy="276999"/>
          </a:xfrm>
          <a:prstGeom prst="rect">
            <a:avLst/>
          </a:prstGeom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255EB77-1DFE-40CA-8FF6-1553962F0B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2118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E089ABC9-9776-40BC-B5D5-2BB02BB5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97BF76E7-440D-450C-8097-53B5C9F1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2A70AF44-8A88-4570-9029-36BB2991D734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3BF6B821-027B-41C4-8759-BFB38B03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57271B-FE83-43E5-912E-938F26A724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51E31A-E756-4055-AF96-01A000160B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13B1959-C34F-4465-AAC8-A78B6247230F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3" name="图片 13">
            <a:extLst>
              <a:ext uri="{FF2B5EF4-FFF2-40B4-BE49-F238E27FC236}">
                <a16:creationId xmlns:a16="http://schemas.microsoft.com/office/drawing/2014/main" id="{60CFD9D6-A9D1-49ED-ABAA-C7DF69B3DA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60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26175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1B48314C-696C-4D6E-90C4-694B1355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4F2D2730-39AC-4AE3-BFCB-25DB61DA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CEA97240-F7B4-4715-99A2-C78D048F1C7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99328626-9B79-40AA-AC6B-F132C3267362}"/>
              </a:ext>
            </a:extLst>
          </p:cNvPr>
          <p:cNvSpPr txBox="1"/>
          <p:nvPr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13">
            <a:extLst>
              <a:ext uri="{FF2B5EF4-FFF2-40B4-BE49-F238E27FC236}">
                <a16:creationId xmlns:a16="http://schemas.microsoft.com/office/drawing/2014/main" id="{496525D0-7B9F-44C3-9215-26951191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56D23030-FF63-4A14-BC4C-A41DD48B4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>
            <a:extLst>
              <a:ext uri="{FF2B5EF4-FFF2-40B4-BE49-F238E27FC236}">
                <a16:creationId xmlns:a16="http://schemas.microsoft.com/office/drawing/2014/main" id="{3A7EB1F2-5830-4CE3-99C9-E3DE44520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6">
            <a:extLst>
              <a:ext uri="{FF2B5EF4-FFF2-40B4-BE49-F238E27FC236}">
                <a16:creationId xmlns:a16="http://schemas.microsoft.com/office/drawing/2014/main" id="{50570EDC-6082-44CA-951A-F18E9859557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C9BAFBB2-C300-4570-818A-A14141D2621F}"/>
              </a:ext>
            </a:extLst>
          </p:cNvPr>
          <p:cNvSpPr txBox="1"/>
          <p:nvPr userDrawn="1"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8">
            <a:extLst>
              <a:ext uri="{FF2B5EF4-FFF2-40B4-BE49-F238E27FC236}">
                <a16:creationId xmlns:a16="http://schemas.microsoft.com/office/drawing/2014/main" id="{84951B47-F110-4329-BAC6-B67DE93B6A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9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7" name="灯片编号占位符 8">
            <a:extLst>
              <a:ext uri="{FF2B5EF4-FFF2-40B4-BE49-F238E27FC236}">
                <a16:creationId xmlns:a16="http://schemas.microsoft.com/office/drawing/2014/main" id="{80D87E7A-5395-4212-97C7-B43835AE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101" y="312738"/>
            <a:ext cx="649817" cy="277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92F303A-5AC7-4E98-81FC-40953AB038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0604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800BA7E4-2F42-40B0-B308-1FB18770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3EAAD1F6-6C96-4C7E-97F0-29B904DC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4">
            <a:extLst>
              <a:ext uri="{FF2B5EF4-FFF2-40B4-BE49-F238E27FC236}">
                <a16:creationId xmlns:a16="http://schemas.microsoft.com/office/drawing/2014/main" id="{D6C10A68-730D-45D0-BFD4-B03C9DB3BDE2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cxnSp>
        <p:nvCxnSpPr>
          <p:cNvPr id="9" name="直接连接符 2">
            <a:extLst>
              <a:ext uri="{FF2B5EF4-FFF2-40B4-BE49-F238E27FC236}">
                <a16:creationId xmlns:a16="http://schemas.microsoft.com/office/drawing/2014/main" id="{0BE7213B-666B-4BD7-AF16-7919116833C8}"/>
              </a:ext>
            </a:extLst>
          </p:cNvPr>
          <p:cNvCxnSpPr/>
          <p:nvPr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6CC65BF-C86C-478B-95EB-1236755C5F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28B61F-FE5F-43BE-B047-5462327575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D30A1B-AF96-4FBA-9707-14B14FF2948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320D62-C649-4212-8022-02BB023E5EDB}"/>
              </a:ext>
            </a:extLst>
          </p:cNvPr>
          <p:cNvCxnSpPr/>
          <p:nvPr userDrawn="1"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223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42864D0B-381A-4634-8D19-B39B91FE9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F771ED70-40E6-4016-82CF-2C826569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4">
            <a:extLst>
              <a:ext uri="{FF2B5EF4-FFF2-40B4-BE49-F238E27FC236}">
                <a16:creationId xmlns:a16="http://schemas.microsoft.com/office/drawing/2014/main" id="{7B542B38-41BE-40FA-8449-AD68C07F2A99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7F244388-C43B-4B59-BA95-A47C6F835A8E}"/>
              </a:ext>
            </a:extLst>
          </p:cNvPr>
          <p:cNvSpPr txBox="1"/>
          <p:nvPr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2">
            <a:extLst>
              <a:ext uri="{FF2B5EF4-FFF2-40B4-BE49-F238E27FC236}">
                <a16:creationId xmlns:a16="http://schemas.microsoft.com/office/drawing/2014/main" id="{B37C155B-63F2-4993-B585-3B27B3E300C3}"/>
              </a:ext>
            </a:extLst>
          </p:cNvPr>
          <p:cNvCxnSpPr/>
          <p:nvPr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2">
            <a:extLst>
              <a:ext uri="{FF2B5EF4-FFF2-40B4-BE49-F238E27FC236}">
                <a16:creationId xmlns:a16="http://schemas.microsoft.com/office/drawing/2014/main" id="{B8981D99-0B8C-4898-A83C-DBF1C35F73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41843C0C-105A-4B05-BCDF-1C0E985C7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6">
            <a:extLst>
              <a:ext uri="{FF2B5EF4-FFF2-40B4-BE49-F238E27FC236}">
                <a16:creationId xmlns:a16="http://schemas.microsoft.com/office/drawing/2014/main" id="{2215CE85-4F57-4AC3-8627-67BB23417441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E604547C-C7F4-4D0E-933D-B12613D57E01}"/>
              </a:ext>
            </a:extLst>
          </p:cNvPr>
          <p:cNvSpPr txBox="1"/>
          <p:nvPr userDrawn="1"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9">
            <a:extLst>
              <a:ext uri="{FF2B5EF4-FFF2-40B4-BE49-F238E27FC236}">
                <a16:creationId xmlns:a16="http://schemas.microsoft.com/office/drawing/2014/main" id="{CA7E37D9-3A9A-4797-89A9-7ACC014FAE85}"/>
              </a:ext>
            </a:extLst>
          </p:cNvPr>
          <p:cNvCxnSpPr/>
          <p:nvPr userDrawn="1"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9" name="灯片编号占位符 8">
            <a:extLst>
              <a:ext uri="{FF2B5EF4-FFF2-40B4-BE49-F238E27FC236}">
                <a16:creationId xmlns:a16="http://schemas.microsoft.com/office/drawing/2014/main" id="{184020CE-55AA-4A9E-85CE-804EB656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101" y="312738"/>
            <a:ext cx="649817" cy="277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DF16FD-DCF5-454F-A1EC-6C9943097A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22092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3BF194-1679-406F-9E30-E704505F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67" y="5815014"/>
            <a:ext cx="327871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45C1F278-913A-47AA-95F0-29E8F455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E3B0168-9BE3-4CC4-B007-66D0AC8CC939}"/>
              </a:ext>
            </a:extLst>
          </p:cNvPr>
          <p:cNvCxnSpPr/>
          <p:nvPr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D9BCD457-855A-4ECF-A197-2D119AF4FE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407AEE-EFC8-4D63-A10F-3F23B01DED57}"/>
              </a:ext>
            </a:extLst>
          </p:cNvPr>
          <p:cNvCxnSpPr/>
          <p:nvPr userDrawn="1"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500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500" y="5245249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/>
            <a:r>
              <a:rPr lang="zh-CN" altLang="en-US" dirty="0"/>
              <a:t>单击以编辑母版副标题样式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25500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58549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0DFED4F4-4364-49C7-9889-4C6C754A41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3100"/>
            <a:ext cx="12192000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>
            <a:extLst>
              <a:ext uri="{FF2B5EF4-FFF2-40B4-BE49-F238E27FC236}">
                <a16:creationId xmlns:a16="http://schemas.microsoft.com/office/drawing/2014/main" id="{470ABEB2-FCD1-42CB-AEF7-67ABE3CF2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7" y="4211638"/>
            <a:ext cx="4028016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1552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775969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857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7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2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99" r:id="rId12"/>
    <p:sldLayoutId id="2147483800" r:id="rId13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7" y="341949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29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3" y="2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3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7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9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3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0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3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7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2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86029" indent="-286029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8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1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70000"/>
        <a:buFontTx/>
        <a:buBlip>
          <a:blip r:embed="rId15"/>
        </a:buBlip>
        <a:defRPr sz="15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2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60000"/>
        <a:buFontTx/>
        <a:buBlip>
          <a:blip r:embed="rId15"/>
        </a:buBlip>
        <a:defRPr sz="135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3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4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7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2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7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EAC31-AAB0-41B3-9117-8046D306DA8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65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>
            <a:extLst>
              <a:ext uri="{FF2B5EF4-FFF2-40B4-BE49-F238E27FC236}">
                <a16:creationId xmlns:a16="http://schemas.microsoft.com/office/drawing/2014/main" id="{882EB311-53E5-4FAE-9C53-AC8EB9D9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0D3EAD7-888C-4FFD-8D11-D1F7AD4A87EE}"/>
              </a:ext>
            </a:extLst>
          </p:cNvPr>
          <p:cNvSpPr txBox="1">
            <a:spLocks/>
          </p:cNvSpPr>
          <p:nvPr/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28" name="文本占位符 5">
            <a:extLst>
              <a:ext uri="{FF2B5EF4-FFF2-40B4-BE49-F238E27FC236}">
                <a16:creationId xmlns:a16="http://schemas.microsoft.com/office/drawing/2014/main" id="{6EC3BE0B-FACE-41C3-99DE-5CED35F51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34" y="808038"/>
            <a:ext cx="11120967" cy="586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F1D744-2884-44FA-8412-4C090065CCE4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030" name="图片 7">
            <a:extLst>
              <a:ext uri="{FF2B5EF4-FFF2-40B4-BE49-F238E27FC236}">
                <a16:creationId xmlns:a16="http://schemas.microsoft.com/office/drawing/2014/main" id="{0529B70B-E22F-40CB-92B3-ECC9193F25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DA5E452-4D51-43FD-96ED-581A654EE75A}"/>
              </a:ext>
            </a:extLst>
          </p:cNvPr>
          <p:cNvSpPr txBox="1">
            <a:spLocks/>
          </p:cNvSpPr>
          <p:nvPr userDrawn="1"/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A38B53-BD8A-438D-9E70-E8DA1DF9DA83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2224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png"/><Relationship Id="rId4" Type="http://schemas.openxmlformats.org/officeDocument/2006/relationships/image" Target="../media/image14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542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520.png"/><Relationship Id="rId4" Type="http://schemas.openxmlformats.org/officeDocument/2006/relationships/image" Target="../media/image511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0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5" Type="http://schemas.openxmlformats.org/officeDocument/2006/relationships/image" Target="../media/image350.png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154.png"/><Relationship Id="rId7" Type="http://schemas.openxmlformats.org/officeDocument/2006/relationships/image" Target="../media/image59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1.png"/><Relationship Id="rId4" Type="http://schemas.openxmlformats.org/officeDocument/2006/relationships/image" Target="../media/image15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1.png"/><Relationship Id="rId4" Type="http://schemas.openxmlformats.org/officeDocument/2006/relationships/image" Target="../media/image65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7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3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391.png"/><Relationship Id="rId4" Type="http://schemas.openxmlformats.org/officeDocument/2006/relationships/image" Target="../media/image13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NUL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00.png"/><Relationship Id="rId5" Type="http://schemas.openxmlformats.org/officeDocument/2006/relationships/image" Target="../media/image1500.png"/><Relationship Id="rId4" Type="http://schemas.openxmlformats.org/officeDocument/2006/relationships/image" Target="../media/image175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0.png"/><Relationship Id="rId3" Type="http://schemas.openxmlformats.org/officeDocument/2006/relationships/image" Target="../media/image55.png"/><Relationship Id="rId7" Type="http://schemas.openxmlformats.org/officeDocument/2006/relationships/image" Target="../media/image11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0.png"/><Relationship Id="rId11" Type="http://schemas.openxmlformats.org/officeDocument/2006/relationships/image" Target="../media/image612.png"/><Relationship Id="rId5" Type="http://schemas.openxmlformats.org/officeDocument/2006/relationships/image" Target="../media/image1100.png"/><Relationship Id="rId10" Type="http://schemas.openxmlformats.org/officeDocument/2006/relationships/image" Target="../media/image602.png"/><Relationship Id="rId4" Type="http://schemas.openxmlformats.org/officeDocument/2006/relationships/image" Target="../media/image1090.png"/><Relationship Id="rId9" Type="http://schemas.openxmlformats.org/officeDocument/2006/relationships/image" Target="../media/image59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1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1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4701.png"/><Relationship Id="rId7" Type="http://schemas.openxmlformats.org/officeDocument/2006/relationships/image" Target="../media/image20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10.png"/><Relationship Id="rId5" Type="http://schemas.openxmlformats.org/officeDocument/2006/relationships/image" Target="../media/image207.png"/><Relationship Id="rId4" Type="http://schemas.openxmlformats.org/officeDocument/2006/relationships/image" Target="../media/image482.png"/><Relationship Id="rId9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260.png"/><Relationship Id="rId12" Type="http://schemas.openxmlformats.org/officeDocument/2006/relationships/image" Target="../media/image310.png"/><Relationship Id="rId2" Type="http://schemas.openxmlformats.org/officeDocument/2006/relationships/image" Target="../media/image25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00.png"/><Relationship Id="rId5" Type="http://schemas.openxmlformats.org/officeDocument/2006/relationships/image" Target="../media/image491.png"/><Relationship Id="rId15" Type="http://schemas.openxmlformats.org/officeDocument/2006/relationships/image" Target="../media/image52.png"/><Relationship Id="rId10" Type="http://schemas.openxmlformats.org/officeDocument/2006/relationships/image" Target="../media/image29.png"/><Relationship Id="rId4" Type="http://schemas.openxmlformats.org/officeDocument/2006/relationships/image" Target="../media/image49.png"/><Relationship Id="rId14" Type="http://schemas.openxmlformats.org/officeDocument/2006/relationships/image" Target="../media/image5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jpeg"/><Relationship Id="rId4" Type="http://schemas.openxmlformats.org/officeDocument/2006/relationships/image" Target="../media/image213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7.png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2.tiff"/><Relationship Id="rId7" Type="http://schemas.openxmlformats.org/officeDocument/2006/relationships/image" Target="../media/image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31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3" Type="http://schemas.openxmlformats.org/officeDocument/2006/relationships/image" Target="../media/image69.png"/><Relationship Id="rId7" Type="http://schemas.openxmlformats.org/officeDocument/2006/relationships/image" Target="../media/image6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1.png"/><Relationship Id="rId5" Type="http://schemas.openxmlformats.org/officeDocument/2006/relationships/image" Target="../media/image571.png"/><Relationship Id="rId10" Type="http://schemas.openxmlformats.org/officeDocument/2006/relationships/image" Target="../media/image32.tiff"/><Relationship Id="rId4" Type="http://schemas.openxmlformats.org/officeDocument/2006/relationships/image" Target="../media/image70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66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0.png"/><Relationship Id="rId5" Type="http://schemas.openxmlformats.org/officeDocument/2006/relationships/image" Target="../media/image78.gif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pn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01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5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1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31.png"/><Relationship Id="rId7" Type="http://schemas.openxmlformats.org/officeDocument/2006/relationships/image" Target="../media/image3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5" Type="http://schemas.openxmlformats.org/officeDocument/2006/relationships/image" Target="../media/image351.png"/><Relationship Id="rId10" Type="http://schemas.openxmlformats.org/officeDocument/2006/relationships/image" Target="../media/image400.png"/><Relationship Id="rId4" Type="http://schemas.openxmlformats.org/officeDocument/2006/relationships/image" Target="../media/image341.png"/><Relationship Id="rId9" Type="http://schemas.openxmlformats.org/officeDocument/2006/relationships/image" Target="../media/image39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44634" y="1988140"/>
            <a:ext cx="11310092" cy="109679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altLang="zh-CN" sz="3600" dirty="0"/>
              <a:t>Lecture 3</a:t>
            </a:r>
            <a:br>
              <a:rPr lang="en-US" altLang="zh-CN" sz="3600" dirty="0"/>
            </a:br>
            <a:r>
              <a:rPr lang="en-US" altLang="zh-CN" sz="3600" dirty="0"/>
              <a:t>Condensation in deep learning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0" y="5012956"/>
            <a:ext cx="12192000" cy="1023091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Shanghai Jiao Tong University</a:t>
            </a:r>
          </a:p>
          <a:p>
            <a:fld id="{C7020371-CE33-4F44-B7B9-9B382C7301BF}" type="datetime2">
              <a:rPr lang="en-US" altLang="zh-CN" sz="280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Sunday, January 12, 2025</a:t>
            </a:fld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0" y="3749703"/>
            <a:ext cx="12192000" cy="598488"/>
          </a:xfrm>
        </p:spPr>
        <p:txBody>
          <a:bodyPr/>
          <a:lstStyle/>
          <a:p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Zhi-Qin John Xu </a:t>
            </a:r>
            <a:r>
              <a:rPr lang="zh-CN" altLang="en-US" sz="4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许志钦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492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圆角 72"/>
          <p:cNvSpPr/>
          <p:nvPr/>
        </p:nvSpPr>
        <p:spPr>
          <a:xfrm>
            <a:off x="3727450" y="1046559"/>
            <a:ext cx="4965700" cy="1538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DA0DFD5-F7B3-FF9D-FEDE-FAEC070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bias (regularization)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6731769" y="3171475"/>
            <a:ext cx="85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Train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"/>
              <p:cNvSpPr txBox="1"/>
              <p:nvPr/>
            </p:nvSpPr>
            <p:spPr>
              <a:xfrm>
                <a:off x="5804637" y="3900247"/>
                <a:ext cx="4076700" cy="1016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altLang="zh-CN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zh-CN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637" y="3900247"/>
                <a:ext cx="4076700" cy="1016497"/>
              </a:xfrm>
              <a:prstGeom prst="rect">
                <a:avLst/>
              </a:prstGeom>
              <a:blipFill>
                <a:blip r:embed="rId2"/>
                <a:stretch>
                  <a:fillRect t="-104938" b="-15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198097" y="3369862"/>
            <a:ext cx="2311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#para&gt; #sample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557480" y="3577610"/>
            <a:ext cx="8250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301656" y="3362166"/>
            <a:ext cx="13468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Mul. Sol.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>
          <a:xfrm>
            <a:off x="6519333" y="3577610"/>
            <a:ext cx="12387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878793" y="3369862"/>
            <a:ext cx="2822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Sol. With good gen.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559" y="1453647"/>
            <a:ext cx="1566947" cy="981494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630697" y="4176473"/>
            <a:ext cx="4621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But, no </a:t>
            </a:r>
            <a:r>
              <a:rPr lang="en-US" altLang="zh-CN" sz="2200" dirty="0">
                <a:solidFill>
                  <a:srgbClr val="000000"/>
                </a:solidFill>
                <a:latin typeface="Arial"/>
                <a:ea typeface="微软雅黑"/>
              </a:rPr>
              <a:t>difference in loss function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783040" y="4883586"/>
            <a:ext cx="974856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key Question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What is implicit bias of</a:t>
            </a: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neural networks during training?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4080" y="1435239"/>
            <a:ext cx="1591937" cy="981495"/>
          </a:xfrm>
          <a:prstGeom prst="rect">
            <a:avLst/>
          </a:prstGeom>
        </p:spPr>
      </p:pic>
      <p:sp>
        <p:nvSpPr>
          <p:cNvPr id="74" name="矩形: 圆角 73"/>
          <p:cNvSpPr/>
          <p:nvPr/>
        </p:nvSpPr>
        <p:spPr>
          <a:xfrm>
            <a:off x="2254140" y="3288952"/>
            <a:ext cx="2172539" cy="5583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1" name="直接箭头连接符 80"/>
          <p:cNvCxnSpPr/>
          <p:nvPr/>
        </p:nvCxnSpPr>
        <p:spPr>
          <a:xfrm flipV="1">
            <a:off x="5901691" y="2729759"/>
            <a:ext cx="0" cy="559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21423" y="1044508"/>
            <a:ext cx="3028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Loss=0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4398" y="1695153"/>
            <a:ext cx="945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……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3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0" grpId="0"/>
      <p:bldP spid="5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Optimistic estimation for local recovery of global minima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894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328BA-3792-82F1-A579-0024818C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5" y="2911527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Condensation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/>
              <a:t>Overparameterization is not an issue!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74C102B1-4DFB-0E80-8726-F0FD93133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240" y="1110532"/>
                <a:ext cx="11723315" cy="7619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1219203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pPr marL="0" marR="0" lvl="0" indent="0" algn="ctr" defTabSz="121920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Tradiationally,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data size</a:t>
                </a:r>
                <a14:m>
                  <m:oMath xmlns:m="http://schemas.openxmlformats.org/officeDocument/2006/math"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j-cs"/>
                      </a:rPr>
                      <m:t>≥</m:t>
                    </m:r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para size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Wingdings" panose="05000000000000000000" pitchFamily="2" charset="2"/>
                  </a:rPr>
                  <a:t>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Wingdings" panose="05000000000000000000" pitchFamily="2" charset="2"/>
                  </a:rPr>
                  <a:t>generalization good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Wingdings" panose="05000000000000000000" pitchFamily="2" charset="2"/>
                  </a:rPr>
                  <a:t>!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74C102B1-4DFB-0E80-8726-F0FD93133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0" y="1110532"/>
                <a:ext cx="11723315" cy="761979"/>
              </a:xfrm>
              <a:prstGeom prst="rect">
                <a:avLst/>
              </a:prstGeom>
              <a:blipFill>
                <a:blip r:embed="rId2"/>
                <a:stretch>
                  <a:fillRect l="-2706" r="-2597" b="-32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120F5928-E7F8-1DA9-6060-E0D20C8B8AE4}"/>
              </a:ext>
            </a:extLst>
          </p:cNvPr>
          <p:cNvSpPr txBox="1">
            <a:spLocks/>
          </p:cNvSpPr>
          <p:nvPr/>
        </p:nvSpPr>
        <p:spPr>
          <a:xfrm>
            <a:off x="234342" y="4604500"/>
            <a:ext cx="11723315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How many data are needed for NNs?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02395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Neural Network is too complex!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Let’s consider a simple case.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08203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FD580-BB0B-5EC2-2E5C-32984076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regression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B1511-6E78-FA0F-8D2A-0019151A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047" y="972808"/>
            <a:ext cx="4944533" cy="494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3BC17-963F-1193-ED9B-5050D851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671" y="1729423"/>
            <a:ext cx="1744500" cy="357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BE00C1-26BD-BB1A-55D5-BA937D82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529" y="1908228"/>
            <a:ext cx="6641570" cy="37923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A0B820-E667-BECF-2595-BFE5020A27C7}"/>
              </a:ext>
            </a:extLst>
          </p:cNvPr>
          <p:cNvSpPr txBox="1"/>
          <p:nvPr/>
        </p:nvSpPr>
        <p:spPr>
          <a:xfrm>
            <a:off x="1696807" y="2721114"/>
            <a:ext cx="168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 function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033194-740F-EE00-D7C7-DCA4DFBDF7E7}"/>
              </a:ext>
            </a:extLst>
          </p:cNvPr>
          <p:cNvSpPr txBox="1"/>
          <p:nvPr/>
        </p:nvSpPr>
        <p:spPr>
          <a:xfrm>
            <a:off x="5464841" y="1678091"/>
            <a:ext cx="168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Test error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671AD9-7E24-2E0F-6892-81BC042DEC8A}"/>
              </a:ext>
            </a:extLst>
          </p:cNvPr>
          <p:cNvSpPr txBox="1"/>
          <p:nvPr/>
        </p:nvSpPr>
        <p:spPr>
          <a:xfrm>
            <a:off x="1833746" y="1045646"/>
            <a:ext cx="168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BFF07C-6387-7FCB-0C53-4B78F230DC4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3473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949550-A13B-2249-BE76-86F6F2D1D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664" y="3375128"/>
            <a:ext cx="6833336" cy="18058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95FD580-BB0B-5EC2-2E5C-32984076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Non-Linear regression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B1511-6E78-FA0F-8D2A-0019151A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2000" y="1731675"/>
            <a:ext cx="4944533" cy="412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3BC17-963F-1193-ED9B-5050D851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671" y="1729423"/>
            <a:ext cx="1744500" cy="357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BE00C1-26BD-BB1A-55D5-BA937D828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53020"/>
            <a:ext cx="5405273" cy="30149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FCCFDA-21D0-9718-D54D-95DDEE3E2652}"/>
              </a:ext>
            </a:extLst>
          </p:cNvPr>
          <p:cNvSpPr txBox="1"/>
          <p:nvPr/>
        </p:nvSpPr>
        <p:spPr>
          <a:xfrm>
            <a:off x="7213438" y="5403075"/>
            <a:ext cx="40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Start with small initialization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1B9CDF-D640-FD6E-35DB-A1FA8F5D1CE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4767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0F133-EAB0-EB81-7B37-D98FD0C6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model for recovery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2E2716-9DB3-58F3-3EFF-843B9E3F8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linear regression: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Nyquist-Shannon sampling theorem: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 highest frequency</a:t>
                </a: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overdetermined/</a:t>
                </a:r>
                <a:r>
                  <a:rPr lang="en-US" altLang="zh-CN" sz="2400" b="0" i="0" u="none" strike="noStrike" baseline="0" dirty="0" err="1">
                    <a:latin typeface="NimbusRomNo9L-Regu"/>
                  </a:rPr>
                  <a:t>underparameterized</a:t>
                </a:r>
                <a:r>
                  <a:rPr lang="en-US" altLang="zh-CN" sz="2400" b="0" i="0" u="none" strike="noStrike" baseline="0" dirty="0">
                    <a:latin typeface="NimbusRomNo9L-Regu"/>
                  </a:rPr>
                  <a:t> regime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underdetermined/overparameterized regime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Traditional learning theory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 </a:t>
                </a:r>
                <a:r>
                  <a:rPr lang="en-US" altLang="zh-CN" sz="2400" b="0" i="0" u="none" strike="noStrike" baseline="0" dirty="0">
                    <a:latin typeface="NimbusRomNo9L-Regu"/>
                    <a:sym typeface="Wingdings" panose="05000000000000000000" pitchFamily="2" charset="2"/>
                  </a:rPr>
                  <a:t> overfit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2E2716-9DB3-58F3-3EFF-843B9E3F8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608381F-2BDA-579E-056E-0D911833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35" y="3598051"/>
            <a:ext cx="4944533" cy="49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099DC86-E349-3917-8FF4-34DA1C6A1157}"/>
                  </a:ext>
                </a:extLst>
              </p:cNvPr>
              <p:cNvSpPr txBox="1"/>
              <p:nvPr/>
            </p:nvSpPr>
            <p:spPr>
              <a:xfrm>
                <a:off x="4368145" y="4929091"/>
                <a:ext cx="310597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Τ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099DC86-E349-3917-8FF4-34DA1C6A1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145" y="4929091"/>
                <a:ext cx="3105978" cy="438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C4EC7E-44DD-A1E7-C734-40448873E045}"/>
                  </a:ext>
                </a:extLst>
              </p:cNvPr>
              <p:cNvSpPr txBox="1"/>
              <p:nvPr/>
            </p:nvSpPr>
            <p:spPr>
              <a:xfrm>
                <a:off x="3312135" y="5498561"/>
                <a:ext cx="60974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Τ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𝑠𝑝𝑎𝑛</m:t>
                    </m:r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{1,</m:t>
                    </m:r>
                    <m:sSub>
                      <m:sSub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, Dim(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Τ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)=3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C4EC7E-44DD-A1E7-C734-40448873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35" y="5498561"/>
                <a:ext cx="6097424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D3B5A4D-521A-1E48-5A31-4A6224A2B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867" y="4277520"/>
            <a:ext cx="6242534" cy="520683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6D04947-5568-3CCF-054F-B125A40065A3}"/>
              </a:ext>
            </a:extLst>
          </p:cNvPr>
          <p:cNvCxnSpPr>
            <a:cxnSpLocks/>
          </p:cNvCxnSpPr>
          <p:nvPr/>
        </p:nvCxnSpPr>
        <p:spPr>
          <a:xfrm>
            <a:off x="10248348" y="5446643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3EAAA7B-657D-E66B-26C6-311071AAC518}"/>
              </a:ext>
            </a:extLst>
          </p:cNvPr>
          <p:cNvCxnSpPr>
            <a:cxnSpLocks/>
          </p:cNvCxnSpPr>
          <p:nvPr/>
        </p:nvCxnSpPr>
        <p:spPr>
          <a:xfrm flipV="1">
            <a:off x="10248348" y="4390887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BE5C6E-B720-94C8-0433-0AE8B2240F00}"/>
                  </a:ext>
                </a:extLst>
              </p:cNvPr>
              <p:cNvSpPr txBox="1"/>
              <p:nvPr/>
            </p:nvSpPr>
            <p:spPr>
              <a:xfrm>
                <a:off x="9409559" y="5243362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BE5C6E-B720-94C8-0433-0AE8B2240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559" y="5243362"/>
                <a:ext cx="618435" cy="369332"/>
              </a:xfrm>
              <a:prstGeom prst="rect">
                <a:avLst/>
              </a:prstGeom>
              <a:blipFill>
                <a:blip r:embed="rId7"/>
                <a:stretch>
                  <a:fillRect l="-2970" r="-267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BBCFBE6-46B3-0A35-3DD7-6ACE1B42668E}"/>
              </a:ext>
            </a:extLst>
          </p:cNvPr>
          <p:cNvCxnSpPr>
            <a:cxnSpLocks/>
          </p:cNvCxnSpPr>
          <p:nvPr/>
        </p:nvCxnSpPr>
        <p:spPr>
          <a:xfrm>
            <a:off x="10248348" y="5461240"/>
            <a:ext cx="114206" cy="5019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3A6FFAA-C3D1-5F30-0518-3C00FAD92BF2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8228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Data number=parameter number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E5A07F-2BE4-BA0C-7295-5AAFA8955E57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915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BB1FC6A8-4593-509C-D66F-3FF4658BD6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701415"/>
                <a:ext cx="121920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j-cs"/>
                  </a:rPr>
                  <a:t>Data number</a:t>
                </a:r>
                <a14:m>
                  <m:oMath xmlns:m="http://schemas.openxmlformats.org/officeDocument/2006/math">
                    <m:r>
                      <a:rPr kumimoji="0" lang="en-US" altLang="zh-CN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j-cs"/>
                      </a:rPr>
                      <m:t>≤</m:t>
                    </m:r>
                  </m:oMath>
                </a14:m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j-cs"/>
                  </a:rPr>
                  <a:t>parameter number</a:t>
                </a: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j-cs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BB1FC6A8-4593-509C-D66F-3FF4658B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1415"/>
                <a:ext cx="12192000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8E2F852-7223-0837-AC0F-17547924847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3221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What is the most optimistic case?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8C28A3-48B0-4F4F-0DC6-BB1D4119F412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9036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138945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What is the most optimistic case?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92055F4-B2D2-C4AB-4037-26C4D4C4C640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Initialize very close to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a global 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minina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!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/>
              <p:nvPr/>
            </p:nvSpPr>
            <p:spPr>
              <a:xfrm>
                <a:off x="2133600" y="4993323"/>
                <a:ext cx="8168640" cy="632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993323"/>
                <a:ext cx="8168640" cy="6324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0D6642E-1A19-01B1-3F18-F5CEBF300E21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42">
            <a:extLst>
              <a:ext uri="{FF2B5EF4-FFF2-40B4-BE49-F238E27FC236}">
                <a16:creationId xmlns:a16="http://schemas.microsoft.com/office/drawing/2014/main" id="{4E025655-F0FB-D941-79A7-01479AC5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Implicitly bias toward simple function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6098" y="779118"/>
            <a:ext cx="100808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Advantage of frequency principle and condensation</a:t>
            </a:r>
            <a:r>
              <a:rPr lang="zh-CN" altLang="en-US" sz="2800" dirty="0">
                <a:solidFill>
                  <a:schemeClr val="tx2"/>
                </a:solidFill>
              </a:rPr>
              <a:t>：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742950" indent="-742950"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2"/>
                </a:solidFill>
              </a:rPr>
              <a:t>Rigorous </a:t>
            </a:r>
            <a:r>
              <a:rPr lang="en-US" altLang="zh-CN" sz="2800" b="1" dirty="0">
                <a:solidFill>
                  <a:srgbClr val="0000FF"/>
                </a:solidFill>
              </a:rPr>
              <a:t>theoretical</a:t>
            </a:r>
            <a:r>
              <a:rPr lang="en-US" altLang="zh-CN" sz="2800" dirty="0">
                <a:solidFill>
                  <a:schemeClr val="tx2"/>
                </a:solidFill>
              </a:rPr>
              <a:t> analysis</a:t>
            </a:r>
          </a:p>
          <a:p>
            <a:pPr marL="742950" indent="-742950"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00FF"/>
                </a:solidFill>
              </a:rPr>
              <a:t>Inspire </a:t>
            </a:r>
            <a:r>
              <a:rPr lang="en-US" altLang="zh-CN" sz="2800" dirty="0">
                <a:solidFill>
                  <a:schemeClr val="tx2"/>
                </a:solidFill>
              </a:rPr>
              <a:t>more efficient algorithms</a:t>
            </a:r>
          </a:p>
          <a:p>
            <a:pPr marL="742950" indent="-742950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00FF"/>
                </a:solidFill>
              </a:rPr>
              <a:t>Simple</a:t>
            </a:r>
            <a:r>
              <a:rPr lang="en-US" altLang="zh-CN" sz="2800" dirty="0">
                <a:solidFill>
                  <a:schemeClr val="tx2"/>
                </a:solidFill>
              </a:rPr>
              <a:t> but </a:t>
            </a:r>
            <a:r>
              <a:rPr lang="en-US" altLang="zh-CN" sz="2800" b="1" dirty="0">
                <a:solidFill>
                  <a:srgbClr val="0000FF"/>
                </a:solidFill>
              </a:rPr>
              <a:t>explain</a:t>
            </a:r>
            <a:r>
              <a:rPr lang="en-US" altLang="zh-CN" sz="2800" dirty="0">
                <a:solidFill>
                  <a:schemeClr val="tx2"/>
                </a:solidFill>
              </a:rPr>
              <a:t> overparameterization puzzle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6510811" y="4768085"/>
            <a:ext cx="2501412" cy="1186961"/>
          </a:xfrm>
          <a:custGeom>
            <a:avLst/>
            <a:gdLst>
              <a:gd name="connsiteX0" fmla="*/ 0 w 3217985"/>
              <a:gd name="connsiteY0" fmla="*/ 0 h 1371600"/>
              <a:gd name="connsiteX1" fmla="*/ 914400 w 3217985"/>
              <a:gd name="connsiteY1" fmla="*/ 1342292 h 1371600"/>
              <a:gd name="connsiteX2" fmla="*/ 2215662 w 3217985"/>
              <a:gd name="connsiteY2" fmla="*/ 867508 h 1371600"/>
              <a:gd name="connsiteX3" fmla="*/ 3217985 w 321798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985" h="1371600">
                <a:moveTo>
                  <a:pt x="0" y="0"/>
                </a:moveTo>
                <a:cubicBezTo>
                  <a:pt x="272561" y="598853"/>
                  <a:pt x="545123" y="1197707"/>
                  <a:pt x="914400" y="1342292"/>
                </a:cubicBezTo>
                <a:cubicBezTo>
                  <a:pt x="1283677" y="1486877"/>
                  <a:pt x="1831731" y="862623"/>
                  <a:pt x="2215662" y="867508"/>
                </a:cubicBezTo>
                <a:cubicBezTo>
                  <a:pt x="2599593" y="872393"/>
                  <a:pt x="2908789" y="1121996"/>
                  <a:pt x="3217985" y="1371600"/>
                </a:cubicBezTo>
              </a:path>
            </a:pathLst>
          </a:custGeom>
          <a:noFill/>
          <a:ln w="25400">
            <a:solidFill>
              <a:srgbClr val="A62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588199" y="501997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65754" y="472758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752813" y="536156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956110" y="570097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264109" y="5899651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464922" y="5859151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51337" y="5752702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838929" y="561997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141692" y="5493459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22983" y="5574459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971723" y="5899651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6285299" y="4419349"/>
            <a:ext cx="0" cy="1800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274830" y="6214784"/>
            <a:ext cx="2993747" cy="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/>
          <p:cNvSpPr/>
          <p:nvPr/>
        </p:nvSpPr>
        <p:spPr>
          <a:xfrm>
            <a:off x="3387035" y="4557271"/>
            <a:ext cx="2496855" cy="1529657"/>
          </a:xfrm>
          <a:custGeom>
            <a:avLst/>
            <a:gdLst>
              <a:gd name="connsiteX0" fmla="*/ 0 w 3212123"/>
              <a:gd name="connsiteY0" fmla="*/ 268920 h 2039543"/>
              <a:gd name="connsiteX1" fmla="*/ 99646 w 3212123"/>
              <a:gd name="connsiteY1" fmla="*/ 954720 h 2039543"/>
              <a:gd name="connsiteX2" fmla="*/ 263770 w 3212123"/>
              <a:gd name="connsiteY2" fmla="*/ 11013 h 2039543"/>
              <a:gd name="connsiteX3" fmla="*/ 451339 w 3212123"/>
              <a:gd name="connsiteY3" fmla="*/ 1722582 h 2039543"/>
              <a:gd name="connsiteX4" fmla="*/ 808893 w 3212123"/>
              <a:gd name="connsiteY4" fmla="*/ 1241936 h 2039543"/>
              <a:gd name="connsiteX5" fmla="*/ 1090246 w 3212123"/>
              <a:gd name="connsiteY5" fmla="*/ 2033243 h 2039543"/>
              <a:gd name="connsiteX6" fmla="*/ 1383323 w 3212123"/>
              <a:gd name="connsiteY6" fmla="*/ 1617074 h 2039543"/>
              <a:gd name="connsiteX7" fmla="*/ 1664677 w 3212123"/>
              <a:gd name="connsiteY7" fmla="*/ 1693274 h 2039543"/>
              <a:gd name="connsiteX8" fmla="*/ 1922585 w 3212123"/>
              <a:gd name="connsiteY8" fmla="*/ 1071951 h 2039543"/>
              <a:gd name="connsiteX9" fmla="*/ 2373923 w 3212123"/>
              <a:gd name="connsiteY9" fmla="*/ 1535013 h 2039543"/>
              <a:gd name="connsiteX10" fmla="*/ 2790093 w 3212123"/>
              <a:gd name="connsiteY10" fmla="*/ 1382613 h 2039543"/>
              <a:gd name="connsiteX11" fmla="*/ 3212123 w 3212123"/>
              <a:gd name="connsiteY11" fmla="*/ 1851536 h 203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12123" h="2039543">
                <a:moveTo>
                  <a:pt x="0" y="268920"/>
                </a:moveTo>
                <a:cubicBezTo>
                  <a:pt x="27842" y="633312"/>
                  <a:pt x="55684" y="997704"/>
                  <a:pt x="99646" y="954720"/>
                </a:cubicBezTo>
                <a:cubicBezTo>
                  <a:pt x="143608" y="911736"/>
                  <a:pt x="205155" y="-116964"/>
                  <a:pt x="263770" y="11013"/>
                </a:cubicBezTo>
                <a:cubicBezTo>
                  <a:pt x="322386" y="138990"/>
                  <a:pt x="360485" y="1517428"/>
                  <a:pt x="451339" y="1722582"/>
                </a:cubicBezTo>
                <a:cubicBezTo>
                  <a:pt x="542193" y="1927736"/>
                  <a:pt x="702409" y="1190159"/>
                  <a:pt x="808893" y="1241936"/>
                </a:cubicBezTo>
                <a:cubicBezTo>
                  <a:pt x="915377" y="1293713"/>
                  <a:pt x="994508" y="1970720"/>
                  <a:pt x="1090246" y="2033243"/>
                </a:cubicBezTo>
                <a:cubicBezTo>
                  <a:pt x="1185984" y="2095766"/>
                  <a:pt x="1287585" y="1673736"/>
                  <a:pt x="1383323" y="1617074"/>
                </a:cubicBezTo>
                <a:cubicBezTo>
                  <a:pt x="1479062" y="1560413"/>
                  <a:pt x="1574800" y="1784128"/>
                  <a:pt x="1664677" y="1693274"/>
                </a:cubicBezTo>
                <a:cubicBezTo>
                  <a:pt x="1754554" y="1602420"/>
                  <a:pt x="1804377" y="1098328"/>
                  <a:pt x="1922585" y="1071951"/>
                </a:cubicBezTo>
                <a:cubicBezTo>
                  <a:pt x="2040793" y="1045574"/>
                  <a:pt x="2229339" y="1483236"/>
                  <a:pt x="2373923" y="1535013"/>
                </a:cubicBezTo>
                <a:cubicBezTo>
                  <a:pt x="2518507" y="1586790"/>
                  <a:pt x="2650393" y="1329859"/>
                  <a:pt x="2790093" y="1382613"/>
                </a:cubicBezTo>
                <a:cubicBezTo>
                  <a:pt x="2929793" y="1435367"/>
                  <a:pt x="3137877" y="1792921"/>
                  <a:pt x="3212123" y="1851536"/>
                </a:cubicBezTo>
              </a:path>
            </a:pathLst>
          </a:custGeom>
          <a:noFill/>
          <a:ln w="25400">
            <a:solidFill>
              <a:srgbClr val="A62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64422" y="5019643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41977" y="4727252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29036" y="5361232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832333" y="5700643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40332" y="5899320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341145" y="5858820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527560" y="5752370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715152" y="5619643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017915" y="5493127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399206" y="5574127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7946" y="5899320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157126" y="4419017"/>
            <a:ext cx="0" cy="1800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3151053" y="6214453"/>
            <a:ext cx="2993747" cy="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494311" y="2596110"/>
            <a:ext cx="2358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Neural networks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24240" y="3491231"/>
            <a:ext cx="18389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Bias towards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7602048" y="3252129"/>
            <a:ext cx="2540" cy="855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083754" y="4243218"/>
            <a:ext cx="1047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overfit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86601" y="4243071"/>
            <a:ext cx="1779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Simple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50456" y="4629257"/>
            <a:ext cx="3690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Low-</a:t>
            </a:r>
            <a:r>
              <a:rPr lang="en-US" altLang="zh-CN" sz="2200" b="1" dirty="0" err="1">
                <a:solidFill>
                  <a:schemeClr val="tx2"/>
                </a:solidFill>
              </a:rPr>
              <a:t>freq</a:t>
            </a:r>
            <a:r>
              <a:rPr lang="zh-CN" altLang="en-US" sz="2200" b="1" dirty="0">
                <a:solidFill>
                  <a:schemeClr val="tx2"/>
                </a:solidFill>
              </a:rPr>
              <a:t>！</a:t>
            </a:r>
            <a:endParaRPr lang="en-US" altLang="zh-CN" sz="2200" b="1" dirty="0">
              <a:solidFill>
                <a:schemeClr val="tx2"/>
              </a:solidFill>
            </a:endParaRPr>
          </a:p>
          <a:p>
            <a:r>
              <a:rPr lang="en-US" altLang="zh-CN" sz="2200" b="1" dirty="0">
                <a:solidFill>
                  <a:schemeClr val="tx2"/>
                </a:solidFill>
              </a:rPr>
              <a:t>Small effective neuron #</a:t>
            </a:r>
            <a:r>
              <a:rPr lang="zh-CN" altLang="en-US" sz="2200" b="1" dirty="0">
                <a:solidFill>
                  <a:schemeClr val="tx2"/>
                </a:solidFill>
              </a:rPr>
              <a:t>！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077625" y="2596522"/>
            <a:ext cx="2829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tx2"/>
                </a:solidFill>
              </a:rPr>
              <a:t>Traditional methods</a:t>
            </a:r>
          </a:p>
          <a:p>
            <a:pPr algn="ctr"/>
            <a:r>
              <a:rPr lang="en-US" altLang="zh-CN" sz="2200" dirty="0">
                <a:solidFill>
                  <a:schemeClr val="tx2"/>
                </a:solidFill>
              </a:rPr>
              <a:t>(#para&gt;#sample)</a:t>
            </a:r>
            <a:endParaRPr lang="zh-CN" altLang="en-US" sz="2200" dirty="0">
              <a:solidFill>
                <a:schemeClr val="tx2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4498803" y="3252129"/>
            <a:ext cx="2540" cy="855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614340" y="3491231"/>
            <a:ext cx="623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can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720504" y="4634375"/>
            <a:ext cx="255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High-</a:t>
            </a:r>
            <a:r>
              <a:rPr lang="en-US" altLang="zh-CN" sz="2200" b="1" dirty="0" err="1">
                <a:solidFill>
                  <a:schemeClr val="tx2"/>
                </a:solidFill>
              </a:rPr>
              <a:t>freq</a:t>
            </a:r>
            <a:r>
              <a:rPr lang="zh-CN" altLang="en-US" sz="2200" b="1" dirty="0">
                <a:solidFill>
                  <a:schemeClr val="tx2"/>
                </a:solidFill>
              </a:rPr>
              <a:t>！</a:t>
            </a:r>
            <a:endParaRPr lang="en-US" altLang="zh-CN" sz="2200" b="1" dirty="0">
              <a:solidFill>
                <a:schemeClr val="tx2"/>
              </a:solidFill>
            </a:endParaRPr>
          </a:p>
          <a:p>
            <a:r>
              <a:rPr lang="en-US" altLang="zh-CN" sz="2200" b="1" dirty="0">
                <a:solidFill>
                  <a:schemeClr val="tx2"/>
                </a:solidFill>
              </a:rPr>
              <a:t>Large-complexity</a:t>
            </a:r>
            <a:r>
              <a:rPr lang="zh-CN" altLang="en-US" sz="2200" b="1" dirty="0">
                <a:solidFill>
                  <a:schemeClr val="tx2"/>
                </a:solidFill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F85AC-9E83-7E59-7421-030791A2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NimbusRomNo9L-Medi"/>
              </a:rPr>
              <a:t>Sample size estimate through linearization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AAB80357-C652-1336-D2A5-9A236559833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66480" y="984822"/>
                <a:ext cx="8527471" cy="504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rtl="0" eaLnBrk="0" fontAlgn="base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Medi"/>
                    <a:ea typeface="等线"/>
                    <a:cs typeface="+mn-cs"/>
                  </a:rPr>
                  <a:t>Linearization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𝜣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𝒇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: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(linear) regression problem: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Optimistic sample size :  </a:t>
                </a:r>
              </a:p>
            </p:txBody>
          </p:sp>
        </mc:Choice>
        <mc:Fallback xmlns="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AAB80357-C652-1336-D2A5-9A2365598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6480" y="984822"/>
                <a:ext cx="8527471" cy="5040137"/>
              </a:xfrm>
              <a:prstGeom prst="rect">
                <a:avLst/>
              </a:prstGeom>
              <a:blipFill>
                <a:blip r:embed="rId2"/>
                <a:stretch>
                  <a:fillRect l="-15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99187F4-121C-0A14-C3CD-770B1DEC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04" y="2757336"/>
            <a:ext cx="5061098" cy="94953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A06EF6F-8642-AE48-6C66-0BDC44580735}"/>
              </a:ext>
            </a:extLst>
          </p:cNvPr>
          <p:cNvGrpSpPr/>
          <p:nvPr/>
        </p:nvGrpSpPr>
        <p:grpSpPr>
          <a:xfrm>
            <a:off x="566479" y="4982357"/>
            <a:ext cx="7550360" cy="655275"/>
            <a:chOff x="646426" y="5746854"/>
            <a:chExt cx="7550360" cy="6552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4E557D-3C4B-E64A-9034-94F24DFD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5404" y="5746854"/>
              <a:ext cx="4821382" cy="6552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E4A548B-C9DD-EF0D-8711-9D606BF72A96}"/>
                    </a:ext>
                  </a:extLst>
                </p:cNvPr>
                <p:cNvSpPr txBox="1"/>
                <p:nvPr/>
              </p:nvSpPr>
              <p:spPr>
                <a:xfrm>
                  <a:off x="646426" y="5843658"/>
                  <a:ext cx="38588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Model rank at </a:t>
                  </a:r>
                  <a14:m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𝜽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a14:m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：</a:t>
                  </a: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4320061-A310-E940-AB67-A0457DA7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" y="5843658"/>
                  <a:ext cx="385885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70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AE8ABE8-E70F-8504-0CF2-9DFC0F2B9E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13" t="7683" r="213"/>
          <a:stretch/>
        </p:blipFill>
        <p:spPr>
          <a:xfrm>
            <a:off x="4359708" y="3970275"/>
            <a:ext cx="3434470" cy="4227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B6AB0B-E742-A2D1-D3B2-3AEB6B41589B}"/>
              </a:ext>
            </a:extLst>
          </p:cNvPr>
          <p:cNvSpPr txBox="1"/>
          <p:nvPr/>
        </p:nvSpPr>
        <p:spPr>
          <a:xfrm>
            <a:off x="8521909" y="3706874"/>
            <a:ext cx="33428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 Condensed Case: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Dim is very small!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8CCC7F-7B01-6B6F-E74B-6E726CDEA75A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Local effective degrees of freedom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2681605" y="102552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NL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Tangent function space:</a:t>
                </a:r>
              </a:p>
              <a:p>
                <a:pPr marL="0" indent="0">
                  <a:buNone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2-d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3-d for other parameter points.</a:t>
                </a: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2681605" y="1025525"/>
                <a:ext cx="8372475" cy="4921250"/>
              </a:xfrm>
              <a:blipFill>
                <a:blip r:embed="rId2"/>
                <a:stretch>
                  <a:fillRect l="-1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20AA6B7-7808-439D-8211-3E63E7001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46" y="2053983"/>
            <a:ext cx="6627209" cy="41001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B5F90FF-FDFD-4CD2-997F-E8E8A331128F}"/>
              </a:ext>
            </a:extLst>
          </p:cNvPr>
          <p:cNvCxnSpPr>
            <a:cxnSpLocks/>
          </p:cNvCxnSpPr>
          <p:nvPr/>
        </p:nvCxnSpPr>
        <p:spPr>
          <a:xfrm flipH="1">
            <a:off x="1507700" y="4576020"/>
            <a:ext cx="13321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8233363-4B10-4A20-A01E-C3AD53E13123}"/>
              </a:ext>
            </a:extLst>
          </p:cNvPr>
          <p:cNvCxnSpPr>
            <a:cxnSpLocks/>
          </p:cNvCxnSpPr>
          <p:nvPr/>
        </p:nvCxnSpPr>
        <p:spPr>
          <a:xfrm flipV="1">
            <a:off x="2833252" y="3585968"/>
            <a:ext cx="786120" cy="993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798BB66-C021-4C8D-BD1B-357F95D3AFD7}"/>
              </a:ext>
            </a:extLst>
          </p:cNvPr>
          <p:cNvCxnSpPr>
            <a:cxnSpLocks/>
          </p:cNvCxnSpPr>
          <p:nvPr/>
        </p:nvCxnSpPr>
        <p:spPr>
          <a:xfrm flipH="1">
            <a:off x="5449268" y="4596390"/>
            <a:ext cx="13321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550E594-1B91-4144-9404-93AE15A0E0D7}"/>
              </a:ext>
            </a:extLst>
          </p:cNvPr>
          <p:cNvCxnSpPr>
            <a:cxnSpLocks/>
          </p:cNvCxnSpPr>
          <p:nvPr/>
        </p:nvCxnSpPr>
        <p:spPr>
          <a:xfrm flipV="1">
            <a:off x="6774821" y="3486028"/>
            <a:ext cx="607407" cy="11136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1AD4F1-1895-44F3-BB9B-E1BCBFD5FE5C}"/>
              </a:ext>
            </a:extLst>
          </p:cNvPr>
          <p:cNvCxnSpPr>
            <a:cxnSpLocks/>
          </p:cNvCxnSpPr>
          <p:nvPr/>
        </p:nvCxnSpPr>
        <p:spPr>
          <a:xfrm>
            <a:off x="6781399" y="4599007"/>
            <a:ext cx="824495" cy="937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55ECDD0-14E5-488D-9B9A-3FA2F3B5B306}"/>
                  </a:ext>
                </a:extLst>
              </p:cNvPr>
              <p:cNvSpPr/>
              <p:nvPr/>
            </p:nvSpPr>
            <p:spPr>
              <a:xfrm>
                <a:off x="2729627" y="3655276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55ECDD0-14E5-488D-9B9A-3FA2F3B5B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27" y="3655276"/>
                <a:ext cx="565604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10C291E-7CE4-4F97-AB54-C4D4D1EEBFDA}"/>
                  </a:ext>
                </a:extLst>
              </p:cNvPr>
              <p:cNvSpPr/>
              <p:nvPr/>
            </p:nvSpPr>
            <p:spPr>
              <a:xfrm>
                <a:off x="1567007" y="4537607"/>
                <a:ext cx="907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10C291E-7CE4-4F97-AB54-C4D4D1EEB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07" y="4537607"/>
                <a:ext cx="90762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C19571E-AA0F-46CE-9D84-EB6D9A178998}"/>
                  </a:ext>
                </a:extLst>
              </p:cNvPr>
              <p:cNvSpPr/>
              <p:nvPr/>
            </p:nvSpPr>
            <p:spPr>
              <a:xfrm>
                <a:off x="5572518" y="4545487"/>
                <a:ext cx="907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C19571E-AA0F-46CE-9D84-EB6D9A178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518" y="4545487"/>
                <a:ext cx="9076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8256D84-A5DE-4A27-8EDB-E2885C8186BA}"/>
                  </a:ext>
                </a:extLst>
              </p:cNvPr>
              <p:cNvSpPr/>
              <p:nvPr/>
            </p:nvSpPr>
            <p:spPr>
              <a:xfrm>
                <a:off x="6582387" y="3620975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8256D84-A5DE-4A27-8EDB-E2885C818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387" y="3620975"/>
                <a:ext cx="5656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CB17804-3E8A-4309-85D1-B04C60348298}"/>
                  </a:ext>
                </a:extLst>
              </p:cNvPr>
              <p:cNvSpPr/>
              <p:nvPr/>
            </p:nvSpPr>
            <p:spPr>
              <a:xfrm>
                <a:off x="7160517" y="4654383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CB17804-3E8A-4309-85D1-B04C603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517" y="4654383"/>
                <a:ext cx="572721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10650-26C4-43E3-B16D-79C9B742240D}"/>
                  </a:ext>
                </a:extLst>
              </p:cNvPr>
              <p:cNvSpPr/>
              <p:nvPr/>
            </p:nvSpPr>
            <p:spPr>
              <a:xfrm>
                <a:off x="2695248" y="4596391"/>
                <a:ext cx="1510926" cy="1219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1,0,0,0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0,1,0,0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1,1,0,0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10650-26C4-43E3-B16D-79C9B7422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248" y="4596391"/>
                <a:ext cx="1510926" cy="12199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2D655905-BF0A-4E84-8660-68060813A7B2}"/>
              </a:ext>
            </a:extLst>
          </p:cNvPr>
          <p:cNvSpPr txBox="1"/>
          <p:nvPr/>
        </p:nvSpPr>
        <p:spPr>
          <a:xfrm>
            <a:off x="625490" y="3661736"/>
            <a:ext cx="19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linearly stable with 2 samples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68ADFE-E64A-459E-9CF8-3BA47CF216C5}"/>
              </a:ext>
            </a:extLst>
          </p:cNvPr>
          <p:cNvSpPr txBox="1"/>
          <p:nvPr/>
        </p:nvSpPr>
        <p:spPr>
          <a:xfrm>
            <a:off x="7507357" y="3745503"/>
            <a:ext cx="19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linearly stable with 3 samples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AD57A3-A997-C605-E4D3-46DEF8B6CEA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48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1819740" y="96837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Given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,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,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⋅;</m:t>
                            </m:r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),</a:t>
                </a: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target </a:t>
                </a:r>
                <a:r>
                  <a:rPr lang="en-US" altLang="zh-CN" sz="2800" dirty="0" err="1">
                    <a:solidFill>
                      <a:srgbClr val="0000CC"/>
                    </a:solidFill>
                  </a:rPr>
                  <a:t>stratifold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≔{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⋅;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1819740" y="968375"/>
                <a:ext cx="8372475" cy="4921250"/>
              </a:xfrm>
              <a:blipFill>
                <a:blip r:embed="rId2"/>
                <a:stretch>
                  <a:fillRect l="-1529" t="-13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115" y="90062"/>
            <a:ext cx="11163300" cy="573088"/>
          </a:xfrm>
        </p:spPr>
        <p:txBody>
          <a:bodyPr/>
          <a:lstStyle/>
          <a:p>
            <a:r>
              <a:rPr lang="en-US" altLang="zh-CN" dirty="0"/>
              <a:t>Model rank as “effective size of parameters”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A6C394-562B-485F-9976-0808106D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756" y="1667681"/>
            <a:ext cx="6380018" cy="7807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A50338-75B4-483D-8D22-FB6CD5E40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84" y="3388716"/>
            <a:ext cx="4779299" cy="7807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C352A4-01A3-B75F-FB6B-C9B27554713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0967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816130" y="1056523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Model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NL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Rank stratification over the parameter space: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marL="0" indent="0">
                  <a:buNone/>
                </a:pPr>
                <a:endParaRPr lang="en-US" altLang="zh-CN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Rank stratification over the function space: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816130" y="1056523"/>
                <a:ext cx="8372475" cy="4921250"/>
              </a:xfrm>
              <a:blipFill>
                <a:blip r:embed="rId2"/>
                <a:stretch>
                  <a:fillRect l="-1529" t="-1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9781" y="70463"/>
            <a:ext cx="11163300" cy="573088"/>
          </a:xfrm>
        </p:spPr>
        <p:txBody>
          <a:bodyPr/>
          <a:lstStyle/>
          <a:p>
            <a:r>
              <a:rPr lang="en-US" altLang="zh-CN" dirty="0"/>
              <a:t>Rank depends on parameter for non-linear model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D0AEE8-8AD8-4219-B4F9-ED2AB41B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56" y="2297754"/>
            <a:ext cx="7514708" cy="8946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3BCA51-6759-4FAF-BE8E-2859DF51D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56" y="3965942"/>
            <a:ext cx="8183880" cy="935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4406DA-2A85-40D2-A067-5EBEF701B1B2}"/>
                  </a:ext>
                </a:extLst>
              </p:cNvPr>
              <p:cNvSpPr/>
              <p:nvPr/>
            </p:nvSpPr>
            <p:spPr>
              <a:xfrm>
                <a:off x="989956" y="5454553"/>
                <a:ext cx="82226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VS.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微软雅黑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;</m:t>
                        </m:r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𝜽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constant rank-3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4406DA-2A85-40D2-A067-5EBEF701B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56" y="5454553"/>
                <a:ext cx="8222636" cy="523220"/>
              </a:xfrm>
              <a:prstGeom prst="rect">
                <a:avLst/>
              </a:prstGeom>
              <a:blipFill>
                <a:blip r:embed="rId5"/>
                <a:stretch>
                  <a:fillRect l="-1483" t="-13953" r="-297" b="-3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C7F22AD-17C4-2AD6-18EB-41479183B60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4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9F05F-B913-CF9E-072C-F08B6971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stability in local recovery	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38C927-060C-35F0-DF3B-48539904F4D4}"/>
              </a:ext>
            </a:extLst>
          </p:cNvPr>
          <p:cNvSpPr txBox="1"/>
          <p:nvPr/>
        </p:nvSpPr>
        <p:spPr>
          <a:xfrm>
            <a:off x="486138" y="885935"/>
            <a:ext cx="8629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When data size&gt;dim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(Tangent space), linearly stable for local optimization.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2F1FB47-A07D-312D-9B7D-EEBC6A3F3293}"/>
              </a:ext>
            </a:extLst>
          </p:cNvPr>
          <p:cNvCxnSpPr>
            <a:cxnSpLocks/>
          </p:cNvCxnSpPr>
          <p:nvPr/>
        </p:nvCxnSpPr>
        <p:spPr>
          <a:xfrm>
            <a:off x="2350052" y="2951533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471B64-FC84-F942-726F-D09FF249B2C1}"/>
              </a:ext>
            </a:extLst>
          </p:cNvPr>
          <p:cNvCxnSpPr>
            <a:cxnSpLocks/>
          </p:cNvCxnSpPr>
          <p:nvPr/>
        </p:nvCxnSpPr>
        <p:spPr>
          <a:xfrm flipV="1">
            <a:off x="2350052" y="1895777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071391-5D32-D56E-6A79-54B8CAD5DDD1}"/>
                  </a:ext>
                </a:extLst>
              </p:cNvPr>
              <p:cNvSpPr txBox="1"/>
              <p:nvPr/>
            </p:nvSpPr>
            <p:spPr>
              <a:xfrm>
                <a:off x="1511263" y="2748252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071391-5D32-D56E-6A79-54B8CAD5D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263" y="2748252"/>
                <a:ext cx="618435" cy="369332"/>
              </a:xfrm>
              <a:prstGeom prst="rect">
                <a:avLst/>
              </a:prstGeom>
              <a:blipFill>
                <a:blip r:embed="rId2"/>
                <a:stretch>
                  <a:fillRect l="-2970" r="-27723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681922B-B5FB-BEAA-A666-9EF464CC7581}"/>
              </a:ext>
            </a:extLst>
          </p:cNvPr>
          <p:cNvCxnSpPr>
            <a:cxnSpLocks/>
          </p:cNvCxnSpPr>
          <p:nvPr/>
        </p:nvCxnSpPr>
        <p:spPr>
          <a:xfrm>
            <a:off x="8989392" y="2912446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07F95E7-3D74-C073-F773-941F54546AEE}"/>
              </a:ext>
            </a:extLst>
          </p:cNvPr>
          <p:cNvCxnSpPr>
            <a:cxnSpLocks/>
          </p:cNvCxnSpPr>
          <p:nvPr/>
        </p:nvCxnSpPr>
        <p:spPr>
          <a:xfrm flipV="1">
            <a:off x="8989392" y="1856690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0A0F0F-EEDF-E0D7-ED00-904339010D1E}"/>
                  </a:ext>
                </a:extLst>
              </p:cNvPr>
              <p:cNvSpPr txBox="1"/>
              <p:nvPr/>
            </p:nvSpPr>
            <p:spPr>
              <a:xfrm>
                <a:off x="8150603" y="2709165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0A0F0F-EEDF-E0D7-ED00-904339010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03" y="2709165"/>
                <a:ext cx="618435" cy="369332"/>
              </a:xfrm>
              <a:prstGeom prst="rect">
                <a:avLst/>
              </a:prstGeom>
              <a:blipFill>
                <a:blip r:embed="rId3"/>
                <a:stretch>
                  <a:fillRect l="-2970" r="-2772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406799C-F512-6EA0-92E1-77F0E6281B0B}"/>
              </a:ext>
            </a:extLst>
          </p:cNvPr>
          <p:cNvCxnSpPr>
            <a:cxnSpLocks/>
          </p:cNvCxnSpPr>
          <p:nvPr/>
        </p:nvCxnSpPr>
        <p:spPr>
          <a:xfrm>
            <a:off x="8989392" y="2927043"/>
            <a:ext cx="114206" cy="5019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72DC33-E8D7-B298-9274-34A6921F548B}"/>
                  </a:ext>
                </a:extLst>
              </p:cNvPr>
              <p:cNvSpPr txBox="1"/>
              <p:nvPr/>
            </p:nvSpPr>
            <p:spPr>
              <a:xfrm>
                <a:off x="2078383" y="3641719"/>
                <a:ext cx="6934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≥2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72DC33-E8D7-B298-9274-34A6921F5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383" y="3641719"/>
                <a:ext cx="693460" cy="307777"/>
              </a:xfrm>
              <a:prstGeom prst="rect">
                <a:avLst/>
              </a:prstGeom>
              <a:blipFill>
                <a:blip r:embed="rId4"/>
                <a:stretch>
                  <a:fillRect l="-4386" r="-7018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67AAFF-B39A-8C47-24F3-D635333C3A9C}"/>
                  </a:ext>
                </a:extLst>
              </p:cNvPr>
              <p:cNvSpPr txBox="1"/>
              <p:nvPr/>
            </p:nvSpPr>
            <p:spPr>
              <a:xfrm>
                <a:off x="8836992" y="3641718"/>
                <a:ext cx="6934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≥3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67AAFF-B39A-8C47-24F3-D635333C3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992" y="3641718"/>
                <a:ext cx="693460" cy="307777"/>
              </a:xfrm>
              <a:prstGeom prst="rect">
                <a:avLst/>
              </a:prstGeom>
              <a:blipFill>
                <a:blip r:embed="rId5"/>
                <a:stretch>
                  <a:fillRect l="-4425" r="-7965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53AE240-93DE-3019-B582-494FF2765965}"/>
              </a:ext>
            </a:extLst>
          </p:cNvPr>
          <p:cNvSpPr txBox="1"/>
          <p:nvPr/>
        </p:nvSpPr>
        <p:spPr>
          <a:xfrm>
            <a:off x="46382" y="4626849"/>
            <a:ext cx="120992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133984">
                    <a:lumMod val="60000"/>
                    <a:lumOff val="40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Linear stability hypothesis: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133984">
                    <a:lumMod val="60000"/>
                    <a:lumOff val="40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Non-linear trainings prefer linear stable point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133984">
                  <a:lumMod val="60000"/>
                  <a:lumOff val="40000"/>
                </a:srgbClr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22665F-8605-A9E1-8DD7-B5D0C819360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6026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9F05F-B913-CF9E-072C-F08B6971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stability hypothesis: prefer linear stable point	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38C927-060C-35F0-DF3B-48539904F4D4}"/>
              </a:ext>
            </a:extLst>
          </p:cNvPr>
          <p:cNvSpPr txBox="1"/>
          <p:nvPr/>
        </p:nvSpPr>
        <p:spPr>
          <a:xfrm>
            <a:off x="121640" y="884928"/>
            <a:ext cx="119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Linearly stable global minimizers are more likely to be selected by a nonlinear training process.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D991DF-FFD8-D86A-2470-D77DAAFC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166" y="1770806"/>
            <a:ext cx="4221109" cy="352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E388A-61A1-C6A3-A715-3F7313EA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74" y="2252279"/>
            <a:ext cx="7772400" cy="81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DFFEC9-08B7-7E24-CDD1-92D1C255C7E4}"/>
                  </a:ext>
                </a:extLst>
              </p:cNvPr>
              <p:cNvSpPr txBox="1"/>
              <p:nvPr/>
            </p:nvSpPr>
            <p:spPr>
              <a:xfrm>
                <a:off x="121640" y="3558145"/>
                <a:ext cx="3635513" cy="1970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Example: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=1+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US" altLang="zh-CN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Book Antiqua"/>
                              <a:ea typeface="黑体"/>
                              <a:cs typeface="+mn-cs"/>
                            </a:rPr>
                            <m:t>rank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{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=0}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𝑟𝑎𝑛𝑘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1, 1,0,0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𝑟𝑎𝑛𝑘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0,1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DFFEC9-08B7-7E24-CDD1-92D1C255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40" y="3558145"/>
                <a:ext cx="3635513" cy="1970861"/>
              </a:xfrm>
              <a:prstGeom prst="rect">
                <a:avLst/>
              </a:prstGeom>
              <a:blipFill>
                <a:blip r:embed="rId4"/>
                <a:stretch>
                  <a:fillRect l="-1846" t="-1548" r="-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BFA892A-C27B-E089-4788-2FE3D662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5095" y="3429000"/>
            <a:ext cx="8091436" cy="213838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8A95291-006F-7B9F-8156-39D923DCD56B}"/>
              </a:ext>
            </a:extLst>
          </p:cNvPr>
          <p:cNvSpPr/>
          <p:nvPr/>
        </p:nvSpPr>
        <p:spPr>
          <a:xfrm>
            <a:off x="9321800" y="3809701"/>
            <a:ext cx="2072640" cy="2265680"/>
          </a:xfrm>
          <a:prstGeom prst="ellipse">
            <a:avLst/>
          </a:prstGeom>
          <a:noFill/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136D21-DE44-BCD6-6950-CAFCBEE4E47B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4617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stratification for matrix factorization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1848485" y="96837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Model</a:t>
                </a:r>
                <a:r>
                  <a:rPr lang="zh-CN" altLang="en-US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𝑨𝑩</m:t>
                    </m:r>
                  </m:oMath>
                </a14:m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 stratification over the parameter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𝑨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 stratification over the function space:</a:t>
                </a:r>
              </a:p>
              <a:p>
                <a:pPr marL="0" indent="0">
                  <a:buNone/>
                </a:pPr>
                <a:endParaRPr lang="en-US" altLang="zh-CN" sz="28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1848485" y="968375"/>
                <a:ext cx="8372475" cy="4921250"/>
              </a:xfrm>
              <a:blipFill>
                <a:blip r:embed="rId2"/>
                <a:stretch>
                  <a:fillRect l="-1528" t="-1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D89637F-87AF-4AA6-AD0A-DBE1EF9C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"/>
          <a:stretch/>
        </p:blipFill>
        <p:spPr>
          <a:xfrm>
            <a:off x="3009859" y="3523878"/>
            <a:ext cx="5354374" cy="26079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D39B93-15C8-2700-DA84-0D449927B92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571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Demonstration of linear stability hypothesis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8EE876-3A3E-4BC5-B51A-61F721B4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98" y="1864942"/>
            <a:ext cx="6658803" cy="406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6E2A8D-EFB1-48C0-AACF-389465644EFE}"/>
                  </a:ext>
                </a:extLst>
              </p:cNvPr>
              <p:cNvSpPr/>
              <p:nvPr/>
            </p:nvSpPr>
            <p:spPr>
              <a:xfrm>
                <a:off x="3890977" y="1258711"/>
                <a:ext cx="4277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𝟒</m:t>
                    </m:r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×</m:t>
                    </m:r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𝟒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matrix completion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6E2A8D-EFB1-48C0-AACF-389465644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977" y="1258711"/>
                <a:ext cx="4277966" cy="523220"/>
              </a:xfrm>
              <a:prstGeom prst="rect">
                <a:avLst/>
              </a:prstGeom>
              <a:blipFill>
                <a:blip r:embed="rId3"/>
                <a:stretch>
                  <a:fillRect t="-11628" r="-170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B18AA568-7B71-F897-35C5-BC6F22635574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7067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C4011-95EC-0868-96B1-A00D2965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new regime: </a:t>
            </a:r>
            <a:r>
              <a:rPr kumimoji="1" lang="en-US" altLang="zh-CN" sz="3200" dirty="0"/>
              <a:t>Quasi-determined regime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11A55E-5D7C-A192-84EB-6816AC5D6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Over-determined regime: data size &gt; para size</a:t>
                </a:r>
              </a:p>
              <a:p>
                <a:r>
                  <a:rPr lang="en-US" altLang="zh-CN" dirty="0"/>
                  <a:t>Under-determined regime: data size &lt; para size</a:t>
                </a:r>
              </a:p>
              <a:p>
                <a:r>
                  <a:rPr lang="en-US" altLang="zh-CN" dirty="0"/>
                  <a:t>For non-linear models:</a:t>
                </a:r>
              </a:p>
              <a:p>
                <a:pPr marL="0" indent="0" algn="ctr">
                  <a:buNone/>
                </a:pPr>
                <a:r>
                  <a:rPr kumimoji="1" lang="en-US" altLang="zh-CN" sz="3200" dirty="0">
                    <a:solidFill>
                      <a:schemeClr val="tx1"/>
                    </a:solidFill>
                  </a:rPr>
                  <a:t>Quasi-determined regime: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800" dirty="0"/>
                          <m:t>rank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b="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/>
                  <a:t>&lt;data size&lt;para size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11A55E-5D7C-A192-84EB-6816AC5D6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4" t="-1143" r="-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79013DE-2343-2527-1BCA-1D8E14719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0" y="3366565"/>
            <a:ext cx="8535401" cy="28675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57AC53-32BE-B627-51BE-074EDF9F4CD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6111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Optimistic estimation for neural networks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591688-649B-BC5E-AFF8-C8D3E645FB3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8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331F9-34A7-AA79-D26E-6D9B0517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5F61D-1E13-1292-400B-421A0CF3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504183"/>
            <a:ext cx="12192000" cy="66040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quantities to differentiate regimes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FF7E9E-DF23-1A3A-A3B6-29A788F26936}"/>
              </a:ext>
            </a:extLst>
          </p:cNvPr>
          <p:cNvGrpSpPr/>
          <p:nvPr/>
        </p:nvGrpSpPr>
        <p:grpSpPr>
          <a:xfrm>
            <a:off x="4280118" y="1143224"/>
            <a:ext cx="3352336" cy="906547"/>
            <a:chOff x="432996" y="905579"/>
            <a:chExt cx="3352336" cy="906547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F76CFB59-FDE1-9D51-7953-699681585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996" y="905579"/>
              <a:ext cx="3352336" cy="906547"/>
            </a:xfrm>
            <a:prstGeom prst="rect">
              <a:avLst/>
            </a:prstGeom>
          </p:spPr>
        </p:pic>
        <p:sp>
          <p:nvSpPr>
            <p:cNvPr id="5" name="Rectangle 12">
              <a:extLst>
                <a:ext uri="{FF2B5EF4-FFF2-40B4-BE49-F238E27FC236}">
                  <a16:creationId xmlns:a16="http://schemas.microsoft.com/office/drawing/2014/main" id="{14F5318E-D8C2-08FC-C7D6-15C2E58BBFBA}"/>
                </a:ext>
              </a:extLst>
            </p:cNvPr>
            <p:cNvSpPr/>
            <p:nvPr/>
          </p:nvSpPr>
          <p:spPr>
            <a:xfrm>
              <a:off x="1636592" y="1361229"/>
              <a:ext cx="314892" cy="3270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213BD5CA-2B85-4A78-1CE8-ADEB0776836C}"/>
              </a:ext>
            </a:extLst>
          </p:cNvPr>
          <p:cNvGrpSpPr/>
          <p:nvPr/>
        </p:nvGrpSpPr>
        <p:grpSpPr>
          <a:xfrm>
            <a:off x="3863723" y="2381528"/>
            <a:ext cx="4464554" cy="465830"/>
            <a:chOff x="5785096" y="1934959"/>
            <a:chExt cx="4464554" cy="465830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3ADEE43B-BAC1-E4D9-D914-012510B9B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341"/>
            <a:stretch/>
          </p:blipFill>
          <p:spPr>
            <a:xfrm>
              <a:off x="5785096" y="1939262"/>
              <a:ext cx="4464554" cy="461527"/>
            </a:xfrm>
            <a:prstGeom prst="rect">
              <a:avLst/>
            </a:prstGeom>
          </p:spPr>
        </p:pic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BA66C5C1-93AC-6616-47D2-61AE3868E85F}"/>
                </a:ext>
              </a:extLst>
            </p:cNvPr>
            <p:cNvSpPr/>
            <p:nvPr/>
          </p:nvSpPr>
          <p:spPr>
            <a:xfrm>
              <a:off x="7270788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C64185F-D523-3C5F-3E72-21DDBC4F30B2}"/>
                </a:ext>
              </a:extLst>
            </p:cNvPr>
            <p:cNvSpPr/>
            <p:nvPr/>
          </p:nvSpPr>
          <p:spPr>
            <a:xfrm>
              <a:off x="9473019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D251BFE-0BBD-AF05-8DC2-FCD30FFF62BD}"/>
                  </a:ext>
                </a:extLst>
              </p:cNvPr>
              <p:cNvSpPr txBox="1"/>
              <p:nvPr/>
            </p:nvSpPr>
            <p:spPr>
              <a:xfrm>
                <a:off x="4144079" y="3175625"/>
                <a:ext cx="4662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solidFill>
                      <a:schemeClr val="tx2"/>
                    </a:solidFill>
                  </a:rPr>
                  <a:t>, scale up to large model?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2"/>
                    </a:solidFill>
                  </a:rPr>
                  <a:t>Different combs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2"/>
                    </a:solidFill>
                  </a:rPr>
                  <a:t>?</a:t>
                </a:r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D251BFE-0BBD-AF05-8DC2-FCD30FFF6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9" y="3175625"/>
                <a:ext cx="4662088" cy="830997"/>
              </a:xfrm>
              <a:prstGeom prst="rect">
                <a:avLst/>
              </a:prstGeom>
              <a:blipFill>
                <a:blip r:embed="rId4"/>
                <a:stretch>
                  <a:fillRect l="-1830" t="-51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1869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BBDDE6-C7D1-6C69-C9E8-0163FA4605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3200" dirty="0">
                    <a:latin typeface="NimbusRomNo9L-Medi"/>
                  </a:rPr>
                  <a:t>Optimistic sample size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BBDDE6-C7D1-6C69-C9E8-0163FA460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88" b="-32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1">
                <a:extLst>
                  <a:ext uri="{FF2B5EF4-FFF2-40B4-BE49-F238E27FC236}">
                    <a16:creationId xmlns:a16="http://schemas.microsoft.com/office/drawing/2014/main" id="{7378FE3A-6B9E-A7D1-3DF1-7D1A268F582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7629" y="989115"/>
                <a:ext cx="8527471" cy="504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rtl="0" eaLnBrk="0" fontAlgn="base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The “optimal” 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in</a:t>
                </a: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𝜣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𝒇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argmin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等线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The optimistic sample size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≔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1">
                <a:extLst>
                  <a:ext uri="{FF2B5EF4-FFF2-40B4-BE49-F238E27FC236}">
                    <a16:creationId xmlns:a16="http://schemas.microsoft.com/office/drawing/2014/main" id="{7378FE3A-6B9E-A7D1-3DF1-7D1A268F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629" y="989115"/>
                <a:ext cx="8527471" cy="5040137"/>
              </a:xfrm>
              <a:prstGeom prst="rect">
                <a:avLst/>
              </a:prstGeom>
              <a:blipFill>
                <a:blip r:embed="rId3"/>
                <a:stretch>
                  <a:fillRect l="-15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7F0C4F2-FE9C-5212-14B9-056796195C70}"/>
              </a:ext>
            </a:extLst>
          </p:cNvPr>
          <p:cNvGrpSpPr/>
          <p:nvPr/>
        </p:nvGrpSpPr>
        <p:grpSpPr>
          <a:xfrm>
            <a:off x="411014" y="4700739"/>
            <a:ext cx="6763113" cy="667397"/>
            <a:chOff x="1244722" y="4647171"/>
            <a:chExt cx="6763113" cy="6673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6A021A-5EE2-6AD4-83BD-E0FE888A7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3" t="50772" r="597" b="39030"/>
            <a:stretch/>
          </p:blipFill>
          <p:spPr>
            <a:xfrm>
              <a:off x="1347536" y="4647171"/>
              <a:ext cx="6660299" cy="26728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3B412D9-216D-E81C-A4D8-30B751C5B8F6}"/>
                </a:ext>
              </a:extLst>
            </p:cNvPr>
            <p:cNvSpPr txBox="1"/>
            <p:nvPr/>
          </p:nvSpPr>
          <p:spPr>
            <a:xfrm>
              <a:off x="6107667" y="4903189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3FFDF8DC-6F22-40EA-75FB-86AB0C2A52F3}"/>
                </a:ext>
              </a:extLst>
            </p:cNvPr>
            <p:cNvSpPr/>
            <p:nvPr/>
          </p:nvSpPr>
          <p:spPr>
            <a:xfrm>
              <a:off x="1312535" y="4672628"/>
              <a:ext cx="166256" cy="179380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/>
                <a:ea typeface="等线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B26E6-3028-A848-D002-82C6D98F7C0E}"/>
                </a:ext>
              </a:extLst>
            </p:cNvPr>
            <p:cNvSpPr txBox="1"/>
            <p:nvPr/>
          </p:nvSpPr>
          <p:spPr>
            <a:xfrm>
              <a:off x="1244722" y="491445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81D585BA-1D44-B243-3371-E88A0983920B}"/>
                    </a:ext>
                  </a:extLst>
                </p:cNvPr>
                <p:cNvSpPr txBox="1"/>
                <p:nvPr/>
              </p:nvSpPr>
              <p:spPr>
                <a:xfrm>
                  <a:off x="2984329" y="4861197"/>
                  <a:ext cx="468138" cy="431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6D1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 (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6D1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 )</m:t>
                      </m:r>
                    </m:oMath>
                  </a14:m>
                  <a:r>
                    <a: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86D1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287E848-63D1-CD4B-7AA8-213ECC87B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329" y="4861197"/>
                  <a:ext cx="468138" cy="431978"/>
                </a:xfrm>
                <a:prstGeom prst="rect">
                  <a:avLst/>
                </a:prstGeom>
                <a:blipFill>
                  <a:blip r:embed="rId5"/>
                  <a:stretch>
                    <a:fillRect r="-149351" b="-70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6D79CE14-8D1E-C1DA-E06B-9E2ABF8DB5E3}"/>
              </a:ext>
            </a:extLst>
          </p:cNvPr>
          <p:cNvSpPr/>
          <p:nvPr/>
        </p:nvSpPr>
        <p:spPr>
          <a:xfrm>
            <a:off x="8112094" y="887931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B50DA34-C5F4-13B4-A84B-AA648CBBA3DC}"/>
              </a:ext>
            </a:extLst>
          </p:cNvPr>
          <p:cNvSpPr/>
          <p:nvPr/>
        </p:nvSpPr>
        <p:spPr>
          <a:xfrm>
            <a:off x="8112094" y="1162470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7ABA80-F3E1-D625-147E-9AB65C74671C}"/>
              </a:ext>
            </a:extLst>
          </p:cNvPr>
          <p:cNvSpPr/>
          <p:nvPr/>
        </p:nvSpPr>
        <p:spPr>
          <a:xfrm>
            <a:off x="8112094" y="144022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85660DD-9894-5C90-02A4-3EBF4097B817}"/>
              </a:ext>
            </a:extLst>
          </p:cNvPr>
          <p:cNvSpPr/>
          <p:nvPr/>
        </p:nvSpPr>
        <p:spPr>
          <a:xfrm>
            <a:off x="8112094" y="1714766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74FEE1E-7BB6-84C9-ECBA-F93E168DD511}"/>
              </a:ext>
            </a:extLst>
          </p:cNvPr>
          <p:cNvSpPr/>
          <p:nvPr/>
        </p:nvSpPr>
        <p:spPr>
          <a:xfrm>
            <a:off x="7504620" y="157486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3DBB5DF-C726-7652-AA1F-E43B23680162}"/>
              </a:ext>
            </a:extLst>
          </p:cNvPr>
          <p:cNvSpPr/>
          <p:nvPr/>
        </p:nvSpPr>
        <p:spPr>
          <a:xfrm>
            <a:off x="8704206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8D8347-8384-4F2F-F2B4-8B27408CFCA6}"/>
              </a:ext>
            </a:extLst>
          </p:cNvPr>
          <p:cNvCxnSpPr>
            <a:cxnSpLocks/>
          </p:cNvCxnSpPr>
          <p:nvPr/>
        </p:nvCxnSpPr>
        <p:spPr>
          <a:xfrm flipV="1">
            <a:off x="7663971" y="957122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10BD451-7213-CA87-96A9-89539749EA9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663971" y="1263654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2098039-9E58-0E8C-5EE4-A78C7764549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663971" y="1541411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9A2A2C3-B072-D5D3-4F01-5F77351DED4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663971" y="1682388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AF3C763-C004-964C-3A9C-9D57956696A7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684502" y="167604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82F5899-7AD5-2BB2-AB6E-11345A3B4A23}"/>
              </a:ext>
            </a:extLst>
          </p:cNvPr>
          <p:cNvSpPr txBox="1"/>
          <p:nvPr/>
        </p:nvSpPr>
        <p:spPr>
          <a:xfrm rot="5400000">
            <a:off x="7897049" y="2120964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11A1CB8-0E93-E76F-034E-333789448872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8291976" y="989115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C12B29A-B431-2A7F-124F-CBC8F0E5E5F4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8291976" y="1263654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C85CABF-E111-FDB2-2644-EE6B43E6D9CC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>
            <a:off x="8291976" y="1541411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09749A9-2777-B532-91B3-2285649526EC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8291976" y="1687162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2DDD58B-46AE-1395-6911-D7FC1F018BD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325704" y="1687162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B6990A34-9106-E99C-0B21-AB6168B377E7}"/>
              </a:ext>
            </a:extLst>
          </p:cNvPr>
          <p:cNvSpPr/>
          <p:nvPr/>
        </p:nvSpPr>
        <p:spPr>
          <a:xfrm>
            <a:off x="10891278" y="144022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6CCF25C-9AFA-D75A-930E-BF780B35C0FF}"/>
              </a:ext>
            </a:extLst>
          </p:cNvPr>
          <p:cNvSpPr/>
          <p:nvPr/>
        </p:nvSpPr>
        <p:spPr>
          <a:xfrm>
            <a:off x="10891278" y="1714766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BAB1EC6-9790-2157-A596-403D81640835}"/>
              </a:ext>
            </a:extLst>
          </p:cNvPr>
          <p:cNvSpPr/>
          <p:nvPr/>
        </p:nvSpPr>
        <p:spPr>
          <a:xfrm>
            <a:off x="10263273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2285851-E6BE-2AA8-A7E3-66240DC307B2}"/>
              </a:ext>
            </a:extLst>
          </p:cNvPr>
          <p:cNvSpPr/>
          <p:nvPr/>
        </p:nvSpPr>
        <p:spPr>
          <a:xfrm>
            <a:off x="11483390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1D078D8-BB04-7C29-43CE-1A3C11CD9F6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0443155" y="1541411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E22DA21-7856-37FA-003C-813D284CD27F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0443155" y="1682388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6DC00F0-7B85-B312-F97C-AB3DDC3C4F41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1071160" y="1541411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A7ED657-201F-C3C1-51A1-5F203A72F138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1071160" y="1687162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箭头: 右 34">
            <a:extLst>
              <a:ext uri="{FF2B5EF4-FFF2-40B4-BE49-F238E27FC236}">
                <a16:creationId xmlns:a16="http://schemas.microsoft.com/office/drawing/2014/main" id="{E2B48E57-59E3-F8DE-E0B5-1542088F659B}"/>
              </a:ext>
            </a:extLst>
          </p:cNvPr>
          <p:cNvSpPr/>
          <p:nvPr/>
        </p:nvSpPr>
        <p:spPr>
          <a:xfrm>
            <a:off x="9048980" y="1642594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FB66A07-36E6-A5B0-8FF7-2AFFF015A8D9}"/>
              </a:ext>
            </a:extLst>
          </p:cNvPr>
          <p:cNvSpPr txBox="1"/>
          <p:nvPr/>
        </p:nvSpPr>
        <p:spPr>
          <a:xfrm>
            <a:off x="7810187" y="2581320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A435A8A-9107-7D84-C0AC-682129F50B03}"/>
              </a:ext>
            </a:extLst>
          </p:cNvPr>
          <p:cNvSpPr txBox="1"/>
          <p:nvPr/>
        </p:nvSpPr>
        <p:spPr>
          <a:xfrm>
            <a:off x="10500481" y="2581320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B2460E4-6387-3EAE-7F34-8B4A59BA617F}"/>
              </a:ext>
            </a:extLst>
          </p:cNvPr>
          <p:cNvSpPr txBox="1"/>
          <p:nvPr/>
        </p:nvSpPr>
        <p:spPr>
          <a:xfrm>
            <a:off x="7388909" y="3240972"/>
            <a:ext cx="477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CASE: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6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samples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A08F2B8-6291-7926-4E48-316936F86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672" y="4008597"/>
            <a:ext cx="3732976" cy="219401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B6C5D6F-A90C-9570-C1B6-3763CAC3C30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1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Feature of the quasi-determined regime</a:t>
            </a:r>
            <a:endParaRPr lang="zh-CN" altLang="en-US" sz="2800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B4A5C981-125D-483B-A01D-3BA8D77F6AC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40" y="3862517"/>
            <a:ext cx="8370888" cy="23082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 of recovery depends on initialization;</a:t>
            </a:r>
          </a:p>
          <a:p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Increasing data size beyond model rank enhances tolerance on data size.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B2DCD1-7F0C-4DCA-816B-2B72CF82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05" y="1190790"/>
            <a:ext cx="8287789" cy="2657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7248C5-A343-5654-8784-463B3016FBCD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3227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CE947-9AF4-94ED-72A0-2447F6F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stratification for fully-connected NNs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B57252-7494-B08C-EE25-BE01F403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42525"/>
            <a:ext cx="10500360" cy="4471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1DA3B9-F922-C102-65F7-980602260B23}"/>
              </a:ext>
            </a:extLst>
          </p:cNvPr>
          <p:cNvSpPr txBox="1"/>
          <p:nvPr/>
        </p:nvSpPr>
        <p:spPr>
          <a:xfrm>
            <a:off x="0" y="53949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Rank independent of width, free expressiveness property.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E61158-9B9B-83F3-84C8-259B3A4DFC7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3175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Condensed neurons has same tangent space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2C2AA-3AA8-A20B-F00D-B66ECB82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77"/>
            <a:ext cx="12192000" cy="4622126"/>
          </a:xfrm>
          <a:prstGeom prst="rect">
            <a:avLst/>
          </a:prstGeom>
        </p:spPr>
      </p:pic>
      <p:sp>
        <p:nvSpPr>
          <p:cNvPr id="4" name="箭头: 上弧形 3">
            <a:extLst>
              <a:ext uri="{FF2B5EF4-FFF2-40B4-BE49-F238E27FC236}">
                <a16:creationId xmlns:a16="http://schemas.microsoft.com/office/drawing/2014/main" id="{6B03A400-F789-F9CA-17ED-D2264F8D5983}"/>
              </a:ext>
            </a:extLst>
          </p:cNvPr>
          <p:cNvSpPr/>
          <p:nvPr/>
        </p:nvSpPr>
        <p:spPr>
          <a:xfrm>
            <a:off x="6727372" y="1763448"/>
            <a:ext cx="3415392" cy="898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6547F-970B-A57E-BFCF-6456397CA4C8}"/>
              </a:ext>
            </a:extLst>
          </p:cNvPr>
          <p:cNvSpPr txBox="1"/>
          <p:nvPr/>
        </p:nvSpPr>
        <p:spPr>
          <a:xfrm>
            <a:off x="7757434" y="1843151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Condense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30890E2A-F21C-B516-3DC7-EEEB3D96980A}"/>
              </a:ext>
            </a:extLst>
          </p:cNvPr>
          <p:cNvSpPr/>
          <p:nvPr/>
        </p:nvSpPr>
        <p:spPr>
          <a:xfrm rot="5400000">
            <a:off x="8038029" y="3672159"/>
            <a:ext cx="794077" cy="30222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F5E56-F793-AC7A-1051-EA2599CBF249}"/>
              </a:ext>
            </a:extLst>
          </p:cNvPr>
          <p:cNvSpPr txBox="1"/>
          <p:nvPr/>
        </p:nvSpPr>
        <p:spPr>
          <a:xfrm>
            <a:off x="8000457" y="4938476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Embedding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7554-0C61-FF8F-1A4C-160CCF8C7640}"/>
              </a:ext>
            </a:extLst>
          </p:cNvPr>
          <p:cNvSpPr/>
          <p:nvPr/>
        </p:nvSpPr>
        <p:spPr>
          <a:xfrm>
            <a:off x="9034214" y="5627023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Luo#, Xu#, Ma, Zhang*, JMLR, 2021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E92A3-B59B-F3BC-9597-B7D754B79DF0}"/>
              </a:ext>
            </a:extLst>
          </p:cNvPr>
          <p:cNvSpPr txBox="1"/>
          <p:nvPr/>
        </p:nvSpPr>
        <p:spPr>
          <a:xfrm>
            <a:off x="131800" y="978263"/>
            <a:ext cx="38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different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2BBA-908C-CF94-C49B-AAA7BFFCEC01}"/>
              </a:ext>
            </a:extLst>
          </p:cNvPr>
          <p:cNvSpPr txBox="1"/>
          <p:nvPr/>
        </p:nvSpPr>
        <p:spPr>
          <a:xfrm>
            <a:off x="4526551" y="978263"/>
            <a:ext cx="41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training: Clustered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FCEE4-28B1-5C51-4B63-1BF834EDD303}"/>
              </a:ext>
            </a:extLst>
          </p:cNvPr>
          <p:cNvSpPr txBox="1"/>
          <p:nvPr/>
        </p:nvSpPr>
        <p:spPr>
          <a:xfrm>
            <a:off x="8983579" y="977777"/>
            <a:ext cx="29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Effective small net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2634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BBC33B-8106-A12C-401A-21AF62C1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is the better way to increase complexity?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2DAB1-C13C-AFCE-2209-D18466F5B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5059360" y="1152966"/>
            <a:ext cx="2518970" cy="1700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CCE5A9-A051-1024-7E8B-E9EF5AC14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t="56441" r="1"/>
          <a:stretch/>
        </p:blipFill>
        <p:spPr>
          <a:xfrm>
            <a:off x="8398390" y="3279535"/>
            <a:ext cx="2600733" cy="169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8F7C0A-B5D6-3F41-B846-87C3AF8E68F4}"/>
                  </a:ext>
                </a:extLst>
              </p:cNvPr>
              <p:cNvSpPr txBox="1"/>
              <p:nvPr/>
            </p:nvSpPr>
            <p:spPr>
              <a:xfrm>
                <a:off x="3826390" y="1587806"/>
                <a:ext cx="457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zh-CN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8F7C0A-B5D6-3F41-B846-87C3AF8E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390" y="1587806"/>
                <a:ext cx="45720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544C044-D415-CE8D-7652-BCFE9CFB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 b="55667"/>
          <a:stretch/>
        </p:blipFill>
        <p:spPr>
          <a:xfrm>
            <a:off x="5143025" y="3393289"/>
            <a:ext cx="2476697" cy="1639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A70544-7672-2287-A3CE-E0FE716EB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2017000" y="3339207"/>
            <a:ext cx="2418378" cy="1632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A296FD-992E-5C02-23B5-6DD887FC9E39}"/>
              </a:ext>
            </a:extLst>
          </p:cNvPr>
          <p:cNvSpPr txBox="1"/>
          <p:nvPr/>
        </p:nvSpPr>
        <p:spPr>
          <a:xfrm>
            <a:off x="4516215" y="3628478"/>
            <a:ext cx="77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EB5A3B-C390-BBD1-8105-8BB8970EE8CE}"/>
              </a:ext>
            </a:extLst>
          </p:cNvPr>
          <p:cNvSpPr txBox="1"/>
          <p:nvPr/>
        </p:nvSpPr>
        <p:spPr>
          <a:xfrm>
            <a:off x="2863054" y="5033218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B0E40B-B7C5-BE30-FEAB-51851A13D10D}"/>
              </a:ext>
            </a:extLst>
          </p:cNvPr>
          <p:cNvSpPr txBox="1"/>
          <p:nvPr/>
        </p:nvSpPr>
        <p:spPr>
          <a:xfrm>
            <a:off x="6093250" y="5033217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A118AC-D277-AFE6-5243-A9F63E79A3DA}"/>
              </a:ext>
            </a:extLst>
          </p:cNvPr>
          <p:cNvSpPr txBox="1"/>
          <p:nvPr/>
        </p:nvSpPr>
        <p:spPr>
          <a:xfrm>
            <a:off x="9522055" y="5033216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85E4D4-999E-2170-A09E-5CEDF40AFAAD}"/>
              </a:ext>
            </a:extLst>
          </p:cNvPr>
          <p:cNvSpPr txBox="1"/>
          <p:nvPr/>
        </p:nvSpPr>
        <p:spPr>
          <a:xfrm>
            <a:off x="7672630" y="3628478"/>
            <a:ext cx="77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DFD6B-4A43-5D9C-5A20-E5F456B3785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458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6D0F2-8344-FD62-D057-03609D2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is the better way to increase complexity?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4DBBAD-63AD-01FB-F1B2-CD3ED070F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11"/>
          <a:stretch/>
        </p:blipFill>
        <p:spPr>
          <a:xfrm>
            <a:off x="317498" y="969634"/>
            <a:ext cx="3110182" cy="4539699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90531DDF-6B95-AE1F-0CF1-35B359C5E20E}"/>
              </a:ext>
            </a:extLst>
          </p:cNvPr>
          <p:cNvSpPr/>
          <p:nvPr/>
        </p:nvSpPr>
        <p:spPr>
          <a:xfrm rot="3890285">
            <a:off x="4476116" y="1490531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DE160-8BFE-DF2F-DE7E-03D4C7A00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/>
          <a:stretch/>
        </p:blipFill>
        <p:spPr>
          <a:xfrm>
            <a:off x="5658990" y="1073908"/>
            <a:ext cx="3039452" cy="4539699"/>
          </a:xfrm>
          <a:prstGeom prst="rect">
            <a:avLst/>
          </a:prstGeom>
        </p:spPr>
      </p:pic>
      <p:sp>
        <p:nvSpPr>
          <p:cNvPr id="6" name="箭头: 上 5">
            <a:extLst>
              <a:ext uri="{FF2B5EF4-FFF2-40B4-BE49-F238E27FC236}">
                <a16:creationId xmlns:a16="http://schemas.microsoft.com/office/drawing/2014/main" id="{49F7FA90-4E6B-FBDA-C00B-C596BDEA9D25}"/>
              </a:ext>
            </a:extLst>
          </p:cNvPr>
          <p:cNvSpPr/>
          <p:nvPr/>
        </p:nvSpPr>
        <p:spPr>
          <a:xfrm rot="6599169">
            <a:off x="4500100" y="3322672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AE13ED-C121-23C9-3A23-9893A31523D4}"/>
              </a:ext>
            </a:extLst>
          </p:cNvPr>
          <p:cNvSpPr txBox="1"/>
          <p:nvPr/>
        </p:nvSpPr>
        <p:spPr>
          <a:xfrm>
            <a:off x="4184575" y="3066822"/>
            <a:ext cx="82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766078-9929-FB52-C5C4-EB51CB1FDF35}"/>
              </a:ext>
            </a:extLst>
          </p:cNvPr>
          <p:cNvSpPr txBox="1"/>
          <p:nvPr/>
        </p:nvSpPr>
        <p:spPr>
          <a:xfrm>
            <a:off x="1592581" y="4383823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80E4FD-49AF-18A6-3E15-13DA28FED500}"/>
              </a:ext>
            </a:extLst>
          </p:cNvPr>
          <p:cNvSpPr txBox="1"/>
          <p:nvPr/>
        </p:nvSpPr>
        <p:spPr>
          <a:xfrm>
            <a:off x="7021376" y="3066821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0C3F88-3A92-C5D9-8EE9-A5EE36FE9994}"/>
              </a:ext>
            </a:extLst>
          </p:cNvPr>
          <p:cNvSpPr txBox="1"/>
          <p:nvPr/>
        </p:nvSpPr>
        <p:spPr>
          <a:xfrm>
            <a:off x="6990020" y="5613606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689907-FD42-3811-0631-5D2122896A64}"/>
              </a:ext>
            </a:extLst>
          </p:cNvPr>
          <p:cNvSpPr txBox="1"/>
          <p:nvPr/>
        </p:nvSpPr>
        <p:spPr>
          <a:xfrm rot="20189475">
            <a:off x="2631411" y="1682374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costly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C82F01-374A-1FE2-DFD0-F9C4A6694D18}"/>
              </a:ext>
            </a:extLst>
          </p:cNvPr>
          <p:cNvSpPr txBox="1"/>
          <p:nvPr/>
        </p:nvSpPr>
        <p:spPr>
          <a:xfrm rot="1078866">
            <a:off x="2788914" y="4642581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free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F6236890-BD02-1956-E0D5-0B74AD74F37E}"/>
              </a:ext>
            </a:extLst>
          </p:cNvPr>
          <p:cNvSpPr/>
          <p:nvPr/>
        </p:nvSpPr>
        <p:spPr>
          <a:xfrm rot="3890285">
            <a:off x="4476117" y="1490531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5E871B-EC5E-6195-8AEC-F8C5F493E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/>
          <a:stretch/>
        </p:blipFill>
        <p:spPr>
          <a:xfrm>
            <a:off x="5658991" y="1073908"/>
            <a:ext cx="3039452" cy="4539699"/>
          </a:xfrm>
          <a:prstGeom prst="rect">
            <a:avLst/>
          </a:prstGeom>
        </p:spPr>
      </p:pic>
      <p:sp>
        <p:nvSpPr>
          <p:cNvPr id="15" name="箭头: 上 14">
            <a:extLst>
              <a:ext uri="{FF2B5EF4-FFF2-40B4-BE49-F238E27FC236}">
                <a16:creationId xmlns:a16="http://schemas.microsoft.com/office/drawing/2014/main" id="{5EE2D07C-380D-36FA-E654-292EF4519F70}"/>
              </a:ext>
            </a:extLst>
          </p:cNvPr>
          <p:cNvSpPr/>
          <p:nvPr/>
        </p:nvSpPr>
        <p:spPr>
          <a:xfrm rot="6599169">
            <a:off x="4500101" y="3322672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154FAA-1DE4-4715-A097-DC6C99184B56}"/>
              </a:ext>
            </a:extLst>
          </p:cNvPr>
          <p:cNvSpPr txBox="1"/>
          <p:nvPr/>
        </p:nvSpPr>
        <p:spPr>
          <a:xfrm>
            <a:off x="4184576" y="3066822"/>
            <a:ext cx="82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4C457E-A258-22BB-98E9-156CFCF44572}"/>
              </a:ext>
            </a:extLst>
          </p:cNvPr>
          <p:cNvSpPr txBox="1"/>
          <p:nvPr/>
        </p:nvSpPr>
        <p:spPr>
          <a:xfrm>
            <a:off x="1592582" y="4383823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2E8FEE-AB4C-7F74-790A-183DB5675F00}"/>
              </a:ext>
            </a:extLst>
          </p:cNvPr>
          <p:cNvSpPr txBox="1"/>
          <p:nvPr/>
        </p:nvSpPr>
        <p:spPr>
          <a:xfrm>
            <a:off x="7021377" y="3066821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50CC31-25B8-4705-4B11-D8C17557452C}"/>
              </a:ext>
            </a:extLst>
          </p:cNvPr>
          <p:cNvSpPr txBox="1"/>
          <p:nvPr/>
        </p:nvSpPr>
        <p:spPr>
          <a:xfrm>
            <a:off x="6990021" y="5613606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4F0108-E409-A37D-C701-B9D37F4B0928}"/>
              </a:ext>
            </a:extLst>
          </p:cNvPr>
          <p:cNvSpPr txBox="1"/>
          <p:nvPr/>
        </p:nvSpPr>
        <p:spPr>
          <a:xfrm rot="20189475">
            <a:off x="2631412" y="1682374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costly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A97DA8-762C-BC7D-0FF8-A8445F0FED60}"/>
              </a:ext>
            </a:extLst>
          </p:cNvPr>
          <p:cNvSpPr txBox="1"/>
          <p:nvPr/>
        </p:nvSpPr>
        <p:spPr>
          <a:xfrm rot="1078866">
            <a:off x="2788915" y="4642581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free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BA9FE1-7A4C-65FB-DB00-C53343C697FE}"/>
              </a:ext>
            </a:extLst>
          </p:cNvPr>
          <p:cNvSpPr txBox="1"/>
          <p:nvPr/>
        </p:nvSpPr>
        <p:spPr>
          <a:xfrm>
            <a:off x="9608695" y="1798820"/>
            <a:ext cx="2323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Each connection increases local dim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3D996B4-E394-227D-173B-AFD1CE56E1F5}"/>
              </a:ext>
            </a:extLst>
          </p:cNvPr>
          <p:cNvSpPr txBox="1"/>
          <p:nvPr/>
        </p:nvSpPr>
        <p:spPr>
          <a:xfrm>
            <a:off x="9608695" y="4362139"/>
            <a:ext cx="232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Condensation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 does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increases local dim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706EA8-24F3-9A3A-D5AB-6DA47FFE35D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2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70CBD-EDD6-238B-F6C7-06009405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FNN needs more data than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C7115-F832-2DD6-CE3A-C383DE552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0" dirty="0">
                <a:latin typeface="NimbusRomNo9L-Regu"/>
              </a:rPr>
              <a:t>Target: a two-layer width-k tanh-CNN with kernel size 3*3 and stride 1</a:t>
            </a:r>
          </a:p>
          <a:p>
            <a:r>
              <a:rPr lang="en-US" altLang="zh-CN" sz="2800" b="0" dirty="0">
                <a:latin typeface="NimbusRomNo9L-Regu"/>
              </a:rPr>
              <a:t>in an m-kernel CNN: model rank = 685k</a:t>
            </a:r>
          </a:p>
          <a:p>
            <a:r>
              <a:rPr lang="en-US" altLang="zh-CN" sz="2800" b="0" dirty="0">
                <a:latin typeface="NimbusRomNo9L-Regu"/>
              </a:rPr>
              <a:t>in a width-26m fully-connected NN: model rank = 530660k</a:t>
            </a:r>
          </a:p>
          <a:p>
            <a:r>
              <a:rPr lang="en-US" altLang="zh-CN" sz="2800" b="0" dirty="0">
                <a:latin typeface="NimbusRomNo9L-Regu"/>
              </a:rPr>
              <a:t>To recover target: </a:t>
            </a:r>
          </a:p>
          <a:p>
            <a:pPr marL="0" indent="0" algn="ctr">
              <a:buNone/>
            </a:pPr>
            <a:r>
              <a:rPr lang="en-US" altLang="zh-CN" sz="3600" b="0" dirty="0">
                <a:latin typeface="NimbusRomNo9L-Regu"/>
              </a:rPr>
              <a:t>FNN needs data 1000 times more than CNN</a:t>
            </a:r>
          </a:p>
          <a:p>
            <a:pPr marL="0" indent="0" algn="ctr">
              <a:buNone/>
            </a:pPr>
            <a:r>
              <a:rPr kumimoji="1" lang="en-US" altLang="zh-CN" sz="2800" dirty="0"/>
              <a:t>Based Linear Stability Hypothesis</a:t>
            </a:r>
            <a:endParaRPr lang="zh-CN" altLang="en-US" sz="3600" b="0" dirty="0">
              <a:latin typeface="NimbusRomNo9L-Regu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6A045B-29B8-714C-6E9B-4416B85749E5}"/>
              </a:ext>
            </a:extLst>
          </p:cNvPr>
          <p:cNvSpPr txBox="1"/>
          <p:nvPr/>
        </p:nvSpPr>
        <p:spPr>
          <a:xfrm>
            <a:off x="1188478" y="5353626"/>
            <a:ext cx="1062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Key reason: zero weight in FNN has a non-zero tangent space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454695-1DAF-66EB-0B8B-A5F2FBDF4D1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545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A264D-D4F3-C9FA-78C5-6C96ACD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Target function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BA2E13-FA6D-3FFB-C59B-99219F6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86" y="1044966"/>
            <a:ext cx="5606143" cy="5884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873411-D4EF-8FEB-9638-9BDE7197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80" y="2264015"/>
            <a:ext cx="4457699" cy="967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0AF17-FA4A-FB54-E939-8A6A4A4D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29" y="2471571"/>
            <a:ext cx="2632529" cy="5519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ADB0B2-C2BE-3BEF-9EF6-8FDB9A293686}"/>
              </a:ext>
            </a:extLst>
          </p:cNvPr>
          <p:cNvSpPr txBox="1"/>
          <p:nvPr/>
        </p:nvSpPr>
        <p:spPr>
          <a:xfrm>
            <a:off x="2701474" y="3814626"/>
            <a:ext cx="5214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：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CNN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weight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CNN with weight sharing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1D0525-BBCF-1400-9575-3437D2B5847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9874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328DB-FE8C-9BBD-6A49-67C7008E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needs more data than</a:t>
            </a:r>
            <a:r>
              <a:rPr lang="zh-CN" altLang="en-US" dirty="0"/>
              <a:t> </a:t>
            </a:r>
            <a:r>
              <a:rPr lang="en-US" altLang="zh-CN" dirty="0"/>
              <a:t>FNN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81532-368C-4FC7-D56B-15F62841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7341"/>
            <a:ext cx="7772400" cy="51633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FC0AFA-9E44-EE8F-78BD-DE4656859DDB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689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DC749-78DA-A779-73D6-A9BDE0AC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Attempt to answer important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82E5130-85B5-BDCB-933C-A2720FCFC45A}"/>
                  </a:ext>
                </a:extLst>
              </p:cNvPr>
              <p:cNvSpPr/>
              <p:nvPr/>
            </p:nvSpPr>
            <p:spPr>
              <a:xfrm>
                <a:off x="1008058" y="1227843"/>
                <a:ext cx="10721746" cy="4085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Models capable of fitting at overparameterization: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nonlinear models with non-constant optimistic sample sizes. 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Effective size of parameters of a nonlinear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𝑹</m:t>
                        </m:r>
                      </m:e>
                      <m:sub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𝒇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∈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ℱ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Implicit bias of a nonlinear model: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towards an interpolation with a lower optimistic sample size.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Advantage of NN models: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free expressiveness in width.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Superiority of the local connection in CNNs: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costly expressiveness in connection.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82E5130-85B5-BDCB-933C-A2720FCFC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58" y="1227843"/>
                <a:ext cx="10721746" cy="4085542"/>
              </a:xfrm>
              <a:prstGeom prst="rect">
                <a:avLst/>
              </a:prstGeom>
              <a:blipFill>
                <a:blip r:embed="rId2"/>
                <a:stretch>
                  <a:fillRect l="-1023" t="-1192" r="-57" b="-2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78C519F-1627-C7A3-5C3C-E24CC7524FED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58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413" y="0"/>
            <a:ext cx="11430000" cy="762000"/>
          </a:xfrm>
        </p:spPr>
        <p:txBody>
          <a:bodyPr>
            <a:noAutofit/>
          </a:bodyPr>
          <a:lstStyle/>
          <a:p>
            <a:r>
              <a:rPr lang="en-US" altLang="zh-CN" b="1" dirty="0"/>
              <a:t>The key factors for regimes</a:t>
            </a:r>
            <a:endParaRPr lang="zh-CN" altLang="en-US" b="1" dirty="0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38522D92-8F49-4773-ACC1-D2B00283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02" y="2673483"/>
            <a:ext cx="4107134" cy="1110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13B4CB-6255-4994-A1EE-52CA6509470E}"/>
                  </a:ext>
                </a:extLst>
              </p:cNvPr>
              <p:cNvSpPr txBox="1"/>
              <p:nvPr/>
            </p:nvSpPr>
            <p:spPr>
              <a:xfrm>
                <a:off x="3724508" y="4527396"/>
                <a:ext cx="6698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affects the non-linearity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13B4CB-6255-4994-A1EE-52CA65094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08" y="4527396"/>
                <a:ext cx="6698166" cy="523220"/>
              </a:xfrm>
              <a:prstGeom prst="rect">
                <a:avLst/>
              </a:prstGeom>
              <a:blipFill>
                <a:blip r:embed="rId4"/>
                <a:stretch>
                  <a:fillRect l="-1911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8422EC82-F22D-45FA-BC51-52E2B7C3DBD8}"/>
              </a:ext>
            </a:extLst>
          </p:cNvPr>
          <p:cNvSpPr/>
          <p:nvPr/>
        </p:nvSpPr>
        <p:spPr>
          <a:xfrm rot="10800000">
            <a:off x="6198964" y="3397405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BD6B66-A05E-4EB5-B822-38238CC061D9}"/>
              </a:ext>
            </a:extLst>
          </p:cNvPr>
          <p:cNvSpPr txBox="1"/>
          <p:nvPr/>
        </p:nvSpPr>
        <p:spPr>
          <a:xfrm>
            <a:off x="3908261" y="1367661"/>
            <a:ext cx="6698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non-linear activation function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83AC1137-3B9F-43DF-970C-23A8445D42C0}"/>
              </a:ext>
            </a:extLst>
          </p:cNvPr>
          <p:cNvSpPr/>
          <p:nvPr/>
        </p:nvSpPr>
        <p:spPr>
          <a:xfrm>
            <a:off x="5767784" y="1972822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C62A15-0555-E827-854C-110C02F9BFC3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6B9EE521-1E75-0BFC-E9E5-578317DC1690}"/>
                  </a:ext>
                </a:extLst>
              </p:cNvPr>
              <p:cNvSpPr txBox="1"/>
              <p:nvPr/>
            </p:nvSpPr>
            <p:spPr>
              <a:xfrm>
                <a:off x="8648378" y="2817763"/>
                <a:ext cx="165771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6B9EE521-1E75-0BFC-E9E5-578317DC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378" y="2817763"/>
                <a:ext cx="1657719" cy="736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4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22" grpId="0"/>
      <p:bldP spid="2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4164-FA1A-8515-3F27-A87CAE44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667021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Linear  Regime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5660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92D4-80EA-4DD8-AF9A-EDA52110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Impact of initialization in experiments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76A05-4B06-45FD-8505-AD7D147DB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3" b="9952"/>
          <a:stretch/>
        </p:blipFill>
        <p:spPr>
          <a:xfrm>
            <a:off x="0" y="1951264"/>
            <a:ext cx="12192000" cy="2645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BEBA2-2E48-4F9E-9782-0D53FCCC33E9}"/>
              </a:ext>
            </a:extLst>
          </p:cNvPr>
          <p:cNvSpPr txBox="1"/>
          <p:nvPr/>
        </p:nvSpPr>
        <p:spPr>
          <a:xfrm>
            <a:off x="8849360" y="5785778"/>
            <a:ext cx="3342640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Xu, et al., ICONIP 2019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BC328-EEFA-4501-B7C6-7A210584FB73}"/>
              </a:ext>
            </a:extLst>
          </p:cNvPr>
          <p:cNvSpPr txBox="1"/>
          <p:nvPr/>
        </p:nvSpPr>
        <p:spPr>
          <a:xfrm>
            <a:off x="5086350" y="1489600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train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A5D84-9FB9-47CA-8CE8-FFBD21B3132A}"/>
              </a:ext>
            </a:extLst>
          </p:cNvPr>
          <p:cNvSpPr txBox="1"/>
          <p:nvPr/>
        </p:nvSpPr>
        <p:spPr>
          <a:xfrm>
            <a:off x="9231086" y="1489599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test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5C93F-1258-43BA-A2AC-C99FCB812F31}"/>
              </a:ext>
            </a:extLst>
          </p:cNvPr>
          <p:cNvSpPr txBox="1"/>
          <p:nvPr/>
        </p:nvSpPr>
        <p:spPr>
          <a:xfrm>
            <a:off x="952500" y="1489599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initial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E8A1C-2BD4-4B7F-AC33-ED6C0C51FED1}"/>
              </a:ext>
            </a:extLst>
          </p:cNvPr>
          <p:cNvSpPr/>
          <p:nvPr/>
        </p:nvSpPr>
        <p:spPr>
          <a:xfrm>
            <a:off x="600074" y="3816803"/>
            <a:ext cx="2530929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7B93CF-58FC-4D6B-AACD-33357F78BD09}"/>
              </a:ext>
            </a:extLst>
          </p:cNvPr>
          <p:cNvSpPr/>
          <p:nvPr/>
        </p:nvSpPr>
        <p:spPr>
          <a:xfrm>
            <a:off x="4616903" y="2050596"/>
            <a:ext cx="2559504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B3A25D-0F99-4920-996C-A5D6FD8F9780}"/>
              </a:ext>
            </a:extLst>
          </p:cNvPr>
          <p:cNvSpPr/>
          <p:nvPr/>
        </p:nvSpPr>
        <p:spPr>
          <a:xfrm>
            <a:off x="8700406" y="2043792"/>
            <a:ext cx="2559504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AB535-CF71-4D8E-933F-8A241736F9FF}"/>
              </a:ext>
            </a:extLst>
          </p:cNvPr>
          <p:cNvSpPr txBox="1"/>
          <p:nvPr/>
        </p:nvSpPr>
        <p:spPr>
          <a:xfrm>
            <a:off x="9231086" y="4671331"/>
            <a:ext cx="202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Overfit!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602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Setup in the NTK regime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1E12-819B-431C-9015-86D3FDEBFE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20800"/>
            <a:ext cx="105156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NNs can be linearized around initialization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1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Loss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1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Neural tangent kernel (NTK)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1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Kernel gradient flow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7EE7F-63A8-489A-9FBE-6FDF873C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1678531"/>
            <a:ext cx="8124825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6D4E4-C426-4D6B-B3AC-1BB38D4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4458"/>
            <a:ext cx="4991100" cy="66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707AC-4DCD-4169-9F8D-5F9FF66E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4" y="5333546"/>
            <a:ext cx="8591550" cy="695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17B1B-7126-465A-9DF5-A9A77348C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04" y="4118111"/>
            <a:ext cx="5629275" cy="685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47DE5F-E1D4-7F4D-A664-18981921D80B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Yaoyu Zhang, 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Zhi-Qin John Xu* 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, Tao Luo, Zheng Ma, A type of generalization error induced by initialization in deep neural networks.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arXiv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 preprint: 1905.07777 (2019), 1st Mathematical and Scientific Machine Learning Conference (MSML2020).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484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Equivalent optimization problems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6F77FC-5896-4BA7-BE1F-58BCBB13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3642"/>
            <a:ext cx="10287411" cy="2730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BE4594-125B-46DC-B811-342772C40942}"/>
                  </a:ext>
                </a:extLst>
              </p:cNvPr>
              <p:cNvSpPr txBox="1"/>
              <p:nvPr/>
            </p:nvSpPr>
            <p:spPr>
              <a:xfrm>
                <a:off x="838200" y="5174800"/>
                <a:ext cx="99525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In a general class, e.g.,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sup>
                    </m:sSup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distance, choice of loss has no impact.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In practice, different loss can be considered to accelerate convergence.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BE4594-125B-46DC-B811-342772C40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74800"/>
                <a:ext cx="9952567" cy="830997"/>
              </a:xfrm>
              <a:prstGeom prst="rect">
                <a:avLst/>
              </a:prstGeom>
              <a:blipFill>
                <a:blip r:embed="rId3"/>
                <a:stretch>
                  <a:fillRect l="-1020"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0E98B73-8BC2-7EAC-F773-3DC9305961EB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Yaoyu Zhang, 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Zhi-Qin John Xu* 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, Tao Luo, Zheng Ma, A type of generalization error induced by initialization in deep neural networks.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arXiv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 preprint: 1905.07777 (2019), 1st Mathematical and Scientific Machine Learning Conference (MSML2020).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5243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Main results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CA7ED-4875-4C8B-B9FA-393A3FD17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86" y="1435370"/>
            <a:ext cx="10302239" cy="1418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D33DA1-990B-4FF5-938C-BD9C9777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4" y="3270908"/>
            <a:ext cx="10400321" cy="2711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925DC-D619-45EF-9B3C-A9D02119EAC8}"/>
              </a:ext>
            </a:extLst>
          </p:cNvPr>
          <p:cNvSpPr txBox="1"/>
          <p:nvPr/>
        </p:nvSpPr>
        <p:spPr>
          <a:xfrm>
            <a:off x="4307588" y="2776057"/>
            <a:ext cx="190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unbiased fit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0A75A-B7EA-453A-883A-4B514E917138}"/>
                  </a:ext>
                </a:extLst>
              </p:cNvPr>
              <p:cNvSpPr txBox="1"/>
              <p:nvPr/>
            </p:nvSpPr>
            <p:spPr>
              <a:xfrm>
                <a:off x="6631885" y="2776058"/>
                <a:ext cx="22992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bias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𝐢𝐧𝐢</m:t>
                        </m:r>
                      </m:sub>
                    </m:sSub>
                  </m:oMath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0A75A-B7EA-453A-883A-4B514E91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85" y="2776058"/>
                <a:ext cx="2299281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C43BCB9-C1C7-46C3-8137-747292400250}"/>
              </a:ext>
            </a:extLst>
          </p:cNvPr>
          <p:cNvSpPr txBox="1"/>
          <p:nvPr/>
        </p:nvSpPr>
        <p:spPr>
          <a:xfrm>
            <a:off x="8578692" y="5290458"/>
            <a:ext cx="296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additional generalization error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CBB16B-EA8A-4075-950C-2E30CEED3F52}"/>
              </a:ext>
            </a:extLst>
          </p:cNvPr>
          <p:cNvSpPr/>
          <p:nvPr/>
        </p:nvSpPr>
        <p:spPr>
          <a:xfrm>
            <a:off x="6304931" y="2339356"/>
            <a:ext cx="2839069" cy="36842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AD0BE4-F5BB-4BE3-905C-EB5AEE4903BA}"/>
              </a:ext>
            </a:extLst>
          </p:cNvPr>
          <p:cNvSpPr/>
          <p:nvPr/>
        </p:nvSpPr>
        <p:spPr>
          <a:xfrm>
            <a:off x="5931355" y="4906736"/>
            <a:ext cx="4016828" cy="383722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5788AE-54B8-E61A-830F-69A86E60DE2E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Yaoyu Zhang, 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Zhi-Qin John Xu* 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, Tao Luo, Zheng Ma, A type of generalization error induced by initialization in deep neural networks.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arXiv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 preprint: 1905.07777 (2019), 1st Mathematical and Scientific Machine Learning Conference (MSML2020).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6975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A37AB4-25A9-4E17-9E6F-0DF1928DEC7A}"/>
                  </a:ext>
                </a:extLst>
              </p:cNvPr>
              <p:cNvSpPr/>
              <p:nvPr/>
            </p:nvSpPr>
            <p:spPr>
              <a:xfrm>
                <a:off x="1136025" y="1257904"/>
                <a:ext cx="90887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⋅;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ini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⋅;0, 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ini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⋅;0, 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ini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A37AB4-25A9-4E17-9E6F-0DF1928D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25" y="1257904"/>
                <a:ext cx="908879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127F470-2184-4AC3-9C11-FD04FDBFC045}"/>
              </a:ext>
            </a:extLst>
          </p:cNvPr>
          <p:cNvSpPr/>
          <p:nvPr/>
        </p:nvSpPr>
        <p:spPr>
          <a:xfrm>
            <a:off x="6182586" y="1277848"/>
            <a:ext cx="3795593" cy="503276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3F0B01-2FE4-40A6-ABC7-6A65CE07925A}"/>
                  </a:ext>
                </a:extLst>
              </p:cNvPr>
              <p:cNvSpPr txBox="1"/>
              <p:nvPr/>
            </p:nvSpPr>
            <p:spPr>
              <a:xfrm>
                <a:off x="6109842" y="1822509"/>
                <a:ext cx="37955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bias: high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freq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𝐢𝐧𝐢</m:t>
                        </m:r>
                      </m:sub>
                    </m:sSub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3F0B01-2FE4-40A6-ABC7-6A65CE07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842" y="1822509"/>
                <a:ext cx="3795593" cy="523220"/>
              </a:xfrm>
              <a:prstGeom prst="rect">
                <a:avLst/>
              </a:prstGeom>
              <a:blipFill>
                <a:blip r:embed="rId3"/>
                <a:stretch>
                  <a:fillRect l="-642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itle 1">
            <a:extLst>
              <a:ext uri="{FF2B5EF4-FFF2-40B4-BE49-F238E27FC236}">
                <a16:creationId xmlns:a16="http://schemas.microsoft.com/office/drawing/2014/main" id="{E1E1EE1E-E512-45A2-AFD8-73A84AF29025}"/>
              </a:ext>
            </a:extLst>
          </p:cNvPr>
          <p:cNvSpPr txBox="1">
            <a:spLocks/>
          </p:cNvSpPr>
          <p:nvPr/>
        </p:nvSpPr>
        <p:spPr>
          <a:xfrm>
            <a:off x="360979" y="119999"/>
            <a:ext cx="10515600" cy="590371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Illustration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A7C3BB0-BD52-4E32-A350-A6BE26D0B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62" y="2979657"/>
            <a:ext cx="11285034" cy="3318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1">
                <a:extLst>
                  <a:ext uri="{FF2B5EF4-FFF2-40B4-BE49-F238E27FC236}">
                    <a16:creationId xmlns:a16="http://schemas.microsoft.com/office/drawing/2014/main" id="{E6DD8213-A75A-CD35-FA37-3928D715E87D}"/>
                  </a:ext>
                </a:extLst>
              </p:cNvPr>
              <p:cNvSpPr/>
              <p:nvPr/>
            </p:nvSpPr>
            <p:spPr>
              <a:xfrm>
                <a:off x="1074380" y="2401083"/>
                <a:ext cx="90887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Red: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⋅;0, 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ini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⋅;0, 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ini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1">
                <a:extLst>
                  <a:ext uri="{FF2B5EF4-FFF2-40B4-BE49-F238E27FC236}">
                    <a16:creationId xmlns:a16="http://schemas.microsoft.com/office/drawing/2014/main" id="{E6DD8213-A75A-CD35-FA37-3928D715E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0" y="2401083"/>
                <a:ext cx="9088799" cy="523220"/>
              </a:xfrm>
              <a:prstGeom prst="rect">
                <a:avLst/>
              </a:prstGeom>
              <a:blipFill>
                <a:blip r:embed="rId5"/>
                <a:stretch>
                  <a:fillRect l="-1395" t="-1428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1">
                <a:extLst>
                  <a:ext uri="{FF2B5EF4-FFF2-40B4-BE49-F238E27FC236}">
                    <a16:creationId xmlns:a16="http://schemas.microsoft.com/office/drawing/2014/main" id="{E8DE46E7-F618-6C1A-1486-5AEFA3DBAC6B}"/>
                  </a:ext>
                </a:extLst>
              </p:cNvPr>
              <p:cNvSpPr/>
              <p:nvPr/>
            </p:nvSpPr>
            <p:spPr>
              <a:xfrm>
                <a:off x="1053832" y="2905780"/>
                <a:ext cx="90887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rPr>
                  <a:t>Blue: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⋅;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ini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𝑌</m:t>
                        </m:r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1">
                <a:extLst>
                  <a:ext uri="{FF2B5EF4-FFF2-40B4-BE49-F238E27FC236}">
                    <a16:creationId xmlns:a16="http://schemas.microsoft.com/office/drawing/2014/main" id="{E8DE46E7-F618-6C1A-1486-5AEFA3DBA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32" y="2905780"/>
                <a:ext cx="9088799" cy="523220"/>
              </a:xfrm>
              <a:prstGeom prst="rect">
                <a:avLst/>
              </a:prstGeom>
              <a:blipFill>
                <a:blip r:embed="rId6"/>
                <a:stretch>
                  <a:fillRect l="-1536" t="-11628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8BF2613-DA3E-16CF-81F0-E520841F130A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Yaoyu Zhang, 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Zhi-Qin John Xu* 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, Tao Luo, Zheng Ma, A type of generalization error induced by initialization in deep neural networks.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arXiv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 preprint: 1905.07777 (2019), 1st Mathematical and Scientific Machine Learning Conference (MSML2020).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7265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92D4-80EA-4DD8-AF9A-EDA52110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Revisit previous experiments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BEBA2-2E48-4F9E-9782-0D53FCCC33E9}"/>
              </a:ext>
            </a:extLst>
          </p:cNvPr>
          <p:cNvSpPr txBox="1"/>
          <p:nvPr/>
        </p:nvSpPr>
        <p:spPr>
          <a:xfrm>
            <a:off x="8700406" y="5847081"/>
            <a:ext cx="3342640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Xu, et al., ICONIP 2019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5DAC50-85A2-4DC6-921B-3CE4C09380ED}"/>
              </a:ext>
            </a:extLst>
          </p:cNvPr>
          <p:cNvGrpSpPr/>
          <p:nvPr/>
        </p:nvGrpSpPr>
        <p:grpSpPr>
          <a:xfrm>
            <a:off x="593483" y="1893550"/>
            <a:ext cx="4617019" cy="3143533"/>
            <a:chOff x="467360" y="2106385"/>
            <a:chExt cx="3789680" cy="26452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F76A05-4B06-45FD-8505-AD7D147DB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53" r="68917" b="9952"/>
            <a:stretch/>
          </p:blipFill>
          <p:spPr>
            <a:xfrm>
              <a:off x="467360" y="2106385"/>
              <a:ext cx="3789680" cy="264522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8E8A1C-2BD4-4B7F-AC33-ED6C0C51FED1}"/>
                </a:ext>
              </a:extLst>
            </p:cNvPr>
            <p:cNvSpPr/>
            <p:nvPr/>
          </p:nvSpPr>
          <p:spPr>
            <a:xfrm>
              <a:off x="1096735" y="3938722"/>
              <a:ext cx="2560865" cy="318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B3A25D-0F99-4920-996C-A5D6FD8F9780}"/>
              </a:ext>
            </a:extLst>
          </p:cNvPr>
          <p:cNvSpPr/>
          <p:nvPr/>
        </p:nvSpPr>
        <p:spPr>
          <a:xfrm>
            <a:off x="8700406" y="2043792"/>
            <a:ext cx="2559504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BDE48E-A36C-46AA-A8F5-F865D99E557E}"/>
              </a:ext>
            </a:extLst>
          </p:cNvPr>
          <p:cNvGrpSpPr/>
          <p:nvPr/>
        </p:nvGrpSpPr>
        <p:grpSpPr>
          <a:xfrm>
            <a:off x="6141129" y="1893549"/>
            <a:ext cx="5118781" cy="3143533"/>
            <a:chOff x="6004560" y="2172045"/>
            <a:chExt cx="4338320" cy="2645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015710-22A6-45FC-8D74-0EC878C02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417" t="9453" b="9952"/>
            <a:stretch/>
          </p:blipFill>
          <p:spPr>
            <a:xfrm>
              <a:off x="6004560" y="2172045"/>
              <a:ext cx="4338320" cy="264522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ECFFAA-FEA8-4680-9D33-BC1DF3D1B864}"/>
                </a:ext>
              </a:extLst>
            </p:cNvPr>
            <p:cNvSpPr/>
            <p:nvPr/>
          </p:nvSpPr>
          <p:spPr>
            <a:xfrm>
              <a:off x="6830128" y="2254747"/>
              <a:ext cx="2560865" cy="318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639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>
            <a:extLst>
              <a:ext uri="{FF2B5EF4-FFF2-40B4-BE49-F238E27FC236}">
                <a16:creationId xmlns:a16="http://schemas.microsoft.com/office/drawing/2014/main" id="{51C172CF-8D7B-45B3-AF76-BAB73A45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altLang="zh-CN" dirty="0" err="1">
                <a:solidFill>
                  <a:srgbClr val="000000"/>
                </a:solidFill>
              </a:rPr>
              <a:t>AntiSymmetrical</a:t>
            </a:r>
            <a:r>
              <a:rPr lang="en-US" altLang="zh-CN" dirty="0">
                <a:solidFill>
                  <a:srgbClr val="000000"/>
                </a:solidFill>
              </a:rPr>
              <a:t> Initialization (ASI) trick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1C18B7-C942-47E6-6F98-9118A924949E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Yaoyu Zhang, 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Zhi-Qin John Xu* 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, Tao Luo, Zheng Ma, A type of generalization error induced by initialization in deep neural networks.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arXiv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 preprint: 1905.07777 (2019), 1st Mathematical and Scientific Machine Learning Conference (MSML2020).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A209685-0D90-614D-0BF8-F40BDE5CB706}"/>
              </a:ext>
            </a:extLst>
          </p:cNvPr>
          <p:cNvSpPr/>
          <p:nvPr/>
        </p:nvSpPr>
        <p:spPr>
          <a:xfrm>
            <a:off x="2180623" y="1953675"/>
            <a:ext cx="457200" cy="42877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84E5A90-F62F-993B-4E55-393874DCC36D}"/>
              </a:ext>
            </a:extLst>
          </p:cNvPr>
          <p:cNvSpPr/>
          <p:nvPr/>
        </p:nvSpPr>
        <p:spPr>
          <a:xfrm>
            <a:off x="2180623" y="3118173"/>
            <a:ext cx="457200" cy="42877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1DB6A69-4456-42BC-C556-2C23D8A96D62}"/>
              </a:ext>
            </a:extLst>
          </p:cNvPr>
          <p:cNvSpPr/>
          <p:nvPr/>
        </p:nvSpPr>
        <p:spPr>
          <a:xfrm>
            <a:off x="2180623" y="3631775"/>
            <a:ext cx="457200" cy="42877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84FBF0C-1D1D-3553-78B1-632669D760EF}"/>
              </a:ext>
            </a:extLst>
          </p:cNvPr>
          <p:cNvSpPr/>
          <p:nvPr/>
        </p:nvSpPr>
        <p:spPr>
          <a:xfrm>
            <a:off x="2195863" y="4172524"/>
            <a:ext cx="457200" cy="42877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8A1A79-6BBE-6BCE-E196-74CD6DA49D77}"/>
              </a:ext>
            </a:extLst>
          </p:cNvPr>
          <p:cNvSpPr/>
          <p:nvPr/>
        </p:nvSpPr>
        <p:spPr>
          <a:xfrm>
            <a:off x="2195863" y="4762636"/>
            <a:ext cx="457200" cy="42877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1A9F570-6D8B-59C7-D68F-777A898C9465}"/>
              </a:ext>
            </a:extLst>
          </p:cNvPr>
          <p:cNvSpPr/>
          <p:nvPr/>
        </p:nvSpPr>
        <p:spPr>
          <a:xfrm>
            <a:off x="2195863" y="5372972"/>
            <a:ext cx="457200" cy="42877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1524A32-A449-AF64-493E-3C69263D6D91}"/>
              </a:ext>
            </a:extLst>
          </p:cNvPr>
          <p:cNvSpPr/>
          <p:nvPr/>
        </p:nvSpPr>
        <p:spPr>
          <a:xfrm>
            <a:off x="2180623" y="1407108"/>
            <a:ext cx="457200" cy="42877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E0F7934-E7F5-C906-5CC5-2A675DB6C3B6}"/>
              </a:ext>
            </a:extLst>
          </p:cNvPr>
          <p:cNvSpPr/>
          <p:nvPr/>
        </p:nvSpPr>
        <p:spPr>
          <a:xfrm>
            <a:off x="2195863" y="2542900"/>
            <a:ext cx="457200" cy="42877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10F87BE-E0F6-F36E-F0EB-B9D422A9B2A9}"/>
              </a:ext>
            </a:extLst>
          </p:cNvPr>
          <p:cNvSpPr/>
          <p:nvPr/>
        </p:nvSpPr>
        <p:spPr>
          <a:xfrm>
            <a:off x="504223" y="3417387"/>
            <a:ext cx="464820" cy="374929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1FDDF-427F-A7B9-0068-1799CD832C7B}"/>
              </a:ext>
            </a:extLst>
          </p:cNvPr>
          <p:cNvCxnSpPr>
            <a:cxnSpLocks/>
            <a:stCxn id="15" idx="6"/>
            <a:endCxn id="13" idx="3"/>
          </p:cNvCxnSpPr>
          <p:nvPr/>
        </p:nvCxnSpPr>
        <p:spPr>
          <a:xfrm flipV="1">
            <a:off x="969044" y="1773089"/>
            <a:ext cx="1278535" cy="183176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25252E6-861F-E921-9041-85F1BFCFE658}"/>
              </a:ext>
            </a:extLst>
          </p:cNvPr>
          <p:cNvCxnSpPr>
            <a:cxnSpLocks/>
            <a:stCxn id="15" idx="6"/>
            <a:endCxn id="6" idx="2"/>
          </p:cNvCxnSpPr>
          <p:nvPr/>
        </p:nvCxnSpPr>
        <p:spPr>
          <a:xfrm flipV="1">
            <a:off x="969043" y="2168063"/>
            <a:ext cx="1211580" cy="14367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99E84D0-FACA-E568-0C3D-D441CB53071F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 flipV="1">
            <a:off x="969043" y="2757287"/>
            <a:ext cx="1226820" cy="84756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2A44210-E2CB-6F23-FB65-97B673CCA6B0}"/>
              </a:ext>
            </a:extLst>
          </p:cNvPr>
          <p:cNvCxnSpPr>
            <a:cxnSpLocks/>
            <a:stCxn id="15" idx="6"/>
            <a:endCxn id="7" idx="2"/>
          </p:cNvCxnSpPr>
          <p:nvPr/>
        </p:nvCxnSpPr>
        <p:spPr>
          <a:xfrm flipV="1">
            <a:off x="969043" y="3332561"/>
            <a:ext cx="1211580" cy="2722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3086A77-B83D-1E88-4808-49A61E4F669C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>
            <a:off x="969043" y="3604852"/>
            <a:ext cx="1211580" cy="24131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59BFF1-8343-D0E1-3721-6BB7E8E04BE6}"/>
              </a:ext>
            </a:extLst>
          </p:cNvPr>
          <p:cNvCxnSpPr>
            <a:cxnSpLocks/>
            <a:stCxn id="15" idx="6"/>
            <a:endCxn id="9" idx="2"/>
          </p:cNvCxnSpPr>
          <p:nvPr/>
        </p:nvCxnSpPr>
        <p:spPr>
          <a:xfrm>
            <a:off x="969043" y="3604851"/>
            <a:ext cx="1226820" cy="78206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2CE7890C-784F-D6F1-77D2-DC2F4F659752}"/>
              </a:ext>
            </a:extLst>
          </p:cNvPr>
          <p:cNvCxnSpPr>
            <a:cxnSpLocks/>
            <a:stCxn id="15" idx="6"/>
            <a:endCxn id="11" idx="2"/>
          </p:cNvCxnSpPr>
          <p:nvPr/>
        </p:nvCxnSpPr>
        <p:spPr>
          <a:xfrm>
            <a:off x="969043" y="3604851"/>
            <a:ext cx="1226820" cy="13721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24F3E21-EE7E-F565-6C72-3C552E015CAC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>
          <a:xfrm>
            <a:off x="969044" y="3604852"/>
            <a:ext cx="1293775" cy="183091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7A093FA9-C457-A5EF-BB8A-DC47CF9388FC}"/>
              </a:ext>
            </a:extLst>
          </p:cNvPr>
          <p:cNvSpPr txBox="1"/>
          <p:nvPr/>
        </p:nvSpPr>
        <p:spPr>
          <a:xfrm>
            <a:off x="897466" y="4967609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Copy weight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46CBED0-0AF2-6234-1FCA-6457068CC3CA}"/>
              </a:ext>
            </a:extLst>
          </p:cNvPr>
          <p:cNvSpPr/>
          <p:nvPr/>
        </p:nvSpPr>
        <p:spPr>
          <a:xfrm>
            <a:off x="3857023" y="1923343"/>
            <a:ext cx="457200" cy="42877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8223EAF1-65F9-EEC0-CFE3-3540CB3FC148}"/>
              </a:ext>
            </a:extLst>
          </p:cNvPr>
          <p:cNvSpPr/>
          <p:nvPr/>
        </p:nvSpPr>
        <p:spPr>
          <a:xfrm>
            <a:off x="3857023" y="3087841"/>
            <a:ext cx="457200" cy="42877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64F42A40-EBA8-5F6F-1794-FB29C36B8158}"/>
              </a:ext>
            </a:extLst>
          </p:cNvPr>
          <p:cNvSpPr/>
          <p:nvPr/>
        </p:nvSpPr>
        <p:spPr>
          <a:xfrm>
            <a:off x="3857023" y="3601443"/>
            <a:ext cx="457200" cy="42877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A1DB9C5B-365F-A4C4-8C27-4E31C73DEB93}"/>
              </a:ext>
            </a:extLst>
          </p:cNvPr>
          <p:cNvSpPr/>
          <p:nvPr/>
        </p:nvSpPr>
        <p:spPr>
          <a:xfrm>
            <a:off x="3872263" y="4142192"/>
            <a:ext cx="457200" cy="42877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DB2EEDF8-7EBC-E69C-3C85-D5AFAD4A8F82}"/>
              </a:ext>
            </a:extLst>
          </p:cNvPr>
          <p:cNvSpPr/>
          <p:nvPr/>
        </p:nvSpPr>
        <p:spPr>
          <a:xfrm>
            <a:off x="3872263" y="4732304"/>
            <a:ext cx="457200" cy="42877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B5901F6-D44D-BE2B-AA16-9DC1AD5A5548}"/>
              </a:ext>
            </a:extLst>
          </p:cNvPr>
          <p:cNvSpPr/>
          <p:nvPr/>
        </p:nvSpPr>
        <p:spPr>
          <a:xfrm>
            <a:off x="3872263" y="5342640"/>
            <a:ext cx="457200" cy="42877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3776369C-DE10-6F4B-F3C2-B48B21A9D607}"/>
              </a:ext>
            </a:extLst>
          </p:cNvPr>
          <p:cNvSpPr/>
          <p:nvPr/>
        </p:nvSpPr>
        <p:spPr>
          <a:xfrm>
            <a:off x="3857023" y="1376776"/>
            <a:ext cx="457200" cy="42877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28F8198-F3FD-9E63-9CE2-E5D2BC94723A}"/>
              </a:ext>
            </a:extLst>
          </p:cNvPr>
          <p:cNvSpPr/>
          <p:nvPr/>
        </p:nvSpPr>
        <p:spPr>
          <a:xfrm>
            <a:off x="3872263" y="2512568"/>
            <a:ext cx="457200" cy="42877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CC14666-77A5-5E96-51F6-17492736A15D}"/>
              </a:ext>
            </a:extLst>
          </p:cNvPr>
          <p:cNvSpPr/>
          <p:nvPr/>
        </p:nvSpPr>
        <p:spPr>
          <a:xfrm>
            <a:off x="5381023" y="3302476"/>
            <a:ext cx="457200" cy="42877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E4071E2-4D1E-47E2-A15D-5495D71795B5}"/>
              </a:ext>
            </a:extLst>
          </p:cNvPr>
          <p:cNvCxnSpPr>
            <a:cxnSpLocks/>
            <a:stCxn id="77" idx="5"/>
            <a:endCxn id="82" idx="2"/>
          </p:cNvCxnSpPr>
          <p:nvPr/>
        </p:nvCxnSpPr>
        <p:spPr>
          <a:xfrm>
            <a:off x="4247269" y="1742757"/>
            <a:ext cx="1133755" cy="177410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86452A2-E9A4-6D76-C210-67A89D4EAA91}"/>
              </a:ext>
            </a:extLst>
          </p:cNvPr>
          <p:cNvCxnSpPr>
            <a:cxnSpLocks/>
            <a:stCxn id="64" idx="6"/>
            <a:endCxn id="82" idx="2"/>
          </p:cNvCxnSpPr>
          <p:nvPr/>
        </p:nvCxnSpPr>
        <p:spPr>
          <a:xfrm>
            <a:off x="4314223" y="2137731"/>
            <a:ext cx="1066800" cy="137913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2A513C8-382D-DD09-B039-1295519D6F28}"/>
              </a:ext>
            </a:extLst>
          </p:cNvPr>
          <p:cNvCxnSpPr>
            <a:cxnSpLocks/>
            <a:stCxn id="80" idx="6"/>
            <a:endCxn id="82" idx="2"/>
          </p:cNvCxnSpPr>
          <p:nvPr/>
        </p:nvCxnSpPr>
        <p:spPr>
          <a:xfrm>
            <a:off x="4329463" y="2726955"/>
            <a:ext cx="1051560" cy="789908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85267FC-F2E5-901D-AEBD-5747346C6098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4298983" y="3275335"/>
            <a:ext cx="1082040" cy="241528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83253AB9-6695-ED35-8E36-C9E2B5FE934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4337083" y="3516863"/>
            <a:ext cx="1043940" cy="312658"/>
          </a:xfrm>
          <a:prstGeom prst="straightConnector1">
            <a:avLst/>
          </a:prstGeom>
          <a:noFill/>
          <a:ln w="127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61D71C99-D9AE-6647-8856-345852DA24D7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4314223" y="3516863"/>
            <a:ext cx="1066800" cy="877792"/>
          </a:xfrm>
          <a:prstGeom prst="straightConnector1">
            <a:avLst/>
          </a:prstGeom>
          <a:noFill/>
          <a:ln w="127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3EE381A-CC3B-00B1-1CF1-0A7E46074FCC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4321843" y="3516863"/>
            <a:ext cx="1059180" cy="1363352"/>
          </a:xfrm>
          <a:prstGeom prst="straightConnector1">
            <a:avLst/>
          </a:prstGeom>
          <a:noFill/>
          <a:ln w="127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DBED0C7-807A-5D88-38D2-C304F6223C9F}"/>
              </a:ext>
            </a:extLst>
          </p:cNvPr>
          <p:cNvCxnSpPr>
            <a:cxnSpLocks/>
            <a:stCxn id="73" idx="7"/>
            <a:endCxn id="82" idx="2"/>
          </p:cNvCxnSpPr>
          <p:nvPr/>
        </p:nvCxnSpPr>
        <p:spPr>
          <a:xfrm flipV="1">
            <a:off x="4262509" y="3516864"/>
            <a:ext cx="1118515" cy="1888569"/>
          </a:xfrm>
          <a:prstGeom prst="straightConnector1">
            <a:avLst/>
          </a:prstGeom>
          <a:noFill/>
          <a:ln w="127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59583B-2B1A-A549-7852-FF0F858CEB21}"/>
              </a:ext>
            </a:extLst>
          </p:cNvPr>
          <p:cNvSpPr txBox="1"/>
          <p:nvPr/>
        </p:nvSpPr>
        <p:spPr>
          <a:xfrm>
            <a:off x="4847623" y="4892197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opposite weight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268B4CF-A4C8-606B-5014-A6110A944DC7}"/>
              </a:ext>
            </a:extLst>
          </p:cNvPr>
          <p:cNvSpPr txBox="1"/>
          <p:nvPr/>
        </p:nvSpPr>
        <p:spPr>
          <a:xfrm>
            <a:off x="5260728" y="2729281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Zero output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1F55DB5D-A163-6456-EAE0-515DC3701EE0}"/>
              </a:ext>
            </a:extLst>
          </p:cNvPr>
          <p:cNvCxnSpPr>
            <a:stCxn id="13" idx="6"/>
            <a:endCxn id="64" idx="2"/>
          </p:cNvCxnSpPr>
          <p:nvPr/>
        </p:nvCxnSpPr>
        <p:spPr>
          <a:xfrm>
            <a:off x="2637823" y="1621496"/>
            <a:ext cx="1219200" cy="51623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D6069A9-48D1-A362-6891-28E2AEF18401}"/>
              </a:ext>
            </a:extLst>
          </p:cNvPr>
          <p:cNvCxnSpPr>
            <a:cxnSpLocks/>
            <a:stCxn id="6" idx="6"/>
            <a:endCxn id="66" idx="2"/>
          </p:cNvCxnSpPr>
          <p:nvPr/>
        </p:nvCxnSpPr>
        <p:spPr>
          <a:xfrm>
            <a:off x="2637823" y="2168062"/>
            <a:ext cx="1219200" cy="113416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2845CBC4-CDEC-1E06-5DB6-32183483EDAB}"/>
              </a:ext>
            </a:extLst>
          </p:cNvPr>
          <p:cNvCxnSpPr>
            <a:cxnSpLocks/>
            <a:stCxn id="13" idx="6"/>
            <a:endCxn id="80" idx="2"/>
          </p:cNvCxnSpPr>
          <p:nvPr/>
        </p:nvCxnSpPr>
        <p:spPr>
          <a:xfrm>
            <a:off x="2637823" y="1621495"/>
            <a:ext cx="1234440" cy="110546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B5ED0BDC-2398-B643-0058-966B3771AA68}"/>
              </a:ext>
            </a:extLst>
          </p:cNvPr>
          <p:cNvCxnSpPr/>
          <p:nvPr/>
        </p:nvCxnSpPr>
        <p:spPr>
          <a:xfrm>
            <a:off x="2648052" y="2754414"/>
            <a:ext cx="1219200" cy="51623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8F8CE38-195C-FD9B-696B-BF3E11057A85}"/>
              </a:ext>
            </a:extLst>
          </p:cNvPr>
          <p:cNvCxnSpPr>
            <a:cxnSpLocks/>
            <a:stCxn id="6" idx="6"/>
            <a:endCxn id="80" idx="2"/>
          </p:cNvCxnSpPr>
          <p:nvPr/>
        </p:nvCxnSpPr>
        <p:spPr>
          <a:xfrm>
            <a:off x="2637823" y="2168063"/>
            <a:ext cx="1234440" cy="55889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195A975-D9B8-7E65-321B-156D943309B8}"/>
              </a:ext>
            </a:extLst>
          </p:cNvPr>
          <p:cNvCxnSpPr>
            <a:cxnSpLocks/>
            <a:stCxn id="7" idx="6"/>
            <a:endCxn id="80" idx="2"/>
          </p:cNvCxnSpPr>
          <p:nvPr/>
        </p:nvCxnSpPr>
        <p:spPr>
          <a:xfrm flipV="1">
            <a:off x="2637823" y="2726956"/>
            <a:ext cx="1234440" cy="60560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4255E102-B0A0-1CD9-8847-1DE28BDA0FA0}"/>
              </a:ext>
            </a:extLst>
          </p:cNvPr>
          <p:cNvCxnSpPr>
            <a:cxnSpLocks/>
            <a:stCxn id="14" idx="6"/>
            <a:endCxn id="64" idx="2"/>
          </p:cNvCxnSpPr>
          <p:nvPr/>
        </p:nvCxnSpPr>
        <p:spPr>
          <a:xfrm flipV="1">
            <a:off x="2653063" y="2137731"/>
            <a:ext cx="1203960" cy="61955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1E504F81-7F51-F0F6-19A7-6B05A41A9469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2605465" y="1591163"/>
            <a:ext cx="1251559" cy="58384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91D40BC1-FE98-C63A-68B9-AB19EF9C097D}"/>
              </a:ext>
            </a:extLst>
          </p:cNvPr>
          <p:cNvCxnSpPr/>
          <p:nvPr/>
        </p:nvCxnSpPr>
        <p:spPr>
          <a:xfrm>
            <a:off x="2650454" y="3844106"/>
            <a:ext cx="1219200" cy="51623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C1C3C2B-D519-A212-948B-0F14E98E356E}"/>
              </a:ext>
            </a:extLst>
          </p:cNvPr>
          <p:cNvCxnSpPr>
            <a:cxnSpLocks/>
          </p:cNvCxnSpPr>
          <p:nvPr/>
        </p:nvCxnSpPr>
        <p:spPr>
          <a:xfrm>
            <a:off x="2650454" y="4390672"/>
            <a:ext cx="1219200" cy="113416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03A7D62F-B570-1D7E-CAE1-FE3DEDB2461E}"/>
              </a:ext>
            </a:extLst>
          </p:cNvPr>
          <p:cNvCxnSpPr>
            <a:cxnSpLocks/>
          </p:cNvCxnSpPr>
          <p:nvPr/>
        </p:nvCxnSpPr>
        <p:spPr>
          <a:xfrm>
            <a:off x="2650454" y="3844105"/>
            <a:ext cx="1234440" cy="110546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06B01ACA-9CE8-1821-16FE-4282705EE207}"/>
              </a:ext>
            </a:extLst>
          </p:cNvPr>
          <p:cNvCxnSpPr/>
          <p:nvPr/>
        </p:nvCxnSpPr>
        <p:spPr>
          <a:xfrm>
            <a:off x="2660683" y="4977024"/>
            <a:ext cx="1219200" cy="51623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2FDC3E1-9674-B1CB-1E2C-3C100C8272D8}"/>
              </a:ext>
            </a:extLst>
          </p:cNvPr>
          <p:cNvCxnSpPr>
            <a:cxnSpLocks/>
          </p:cNvCxnSpPr>
          <p:nvPr/>
        </p:nvCxnSpPr>
        <p:spPr>
          <a:xfrm>
            <a:off x="2650454" y="4390673"/>
            <a:ext cx="1234440" cy="55889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90B58B41-018A-0222-64C4-0DE2826C7E2B}"/>
              </a:ext>
            </a:extLst>
          </p:cNvPr>
          <p:cNvCxnSpPr>
            <a:cxnSpLocks/>
          </p:cNvCxnSpPr>
          <p:nvPr/>
        </p:nvCxnSpPr>
        <p:spPr>
          <a:xfrm flipV="1">
            <a:off x="2650454" y="4949566"/>
            <a:ext cx="1234440" cy="60560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A9D9FA3-52D9-05F6-46E7-A7A80630A623}"/>
              </a:ext>
            </a:extLst>
          </p:cNvPr>
          <p:cNvCxnSpPr>
            <a:cxnSpLocks/>
          </p:cNvCxnSpPr>
          <p:nvPr/>
        </p:nvCxnSpPr>
        <p:spPr>
          <a:xfrm flipV="1">
            <a:off x="2665694" y="4360341"/>
            <a:ext cx="1203960" cy="61955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454D0639-B058-BD69-40DC-2CFB81D6F940}"/>
              </a:ext>
            </a:extLst>
          </p:cNvPr>
          <p:cNvCxnSpPr>
            <a:cxnSpLocks/>
          </p:cNvCxnSpPr>
          <p:nvPr/>
        </p:nvCxnSpPr>
        <p:spPr>
          <a:xfrm flipV="1">
            <a:off x="2618096" y="3813773"/>
            <a:ext cx="1251559" cy="58384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2353D57-1BDE-6334-13F9-F5AF0E4D0572}"/>
              </a:ext>
            </a:extLst>
          </p:cNvPr>
          <p:cNvSpPr txBox="1"/>
          <p:nvPr/>
        </p:nvSpPr>
        <p:spPr>
          <a:xfrm>
            <a:off x="2896800" y="5573146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Copy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2">
                <a:extLst>
                  <a:ext uri="{FF2B5EF4-FFF2-40B4-BE49-F238E27FC236}">
                    <a16:creationId xmlns:a16="http://schemas.microsoft.com/office/drawing/2014/main" id="{AB2C36E9-3AED-AF10-322E-ABD4D425F2B1}"/>
                  </a:ext>
                </a:extLst>
              </p:cNvPr>
              <p:cNvSpPr txBox="1"/>
              <p:nvPr/>
            </p:nvSpPr>
            <p:spPr>
              <a:xfrm>
                <a:off x="7005710" y="1360613"/>
                <a:ext cx="4758558" cy="4533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等线" panose="02010600030101010101" pitchFamily="2" charset="-122"/>
                  </a:rPr>
                  <a:t>Original DNN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6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6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altLang="zh-CN" sz="26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600" dirty="0">
                  <a:solidFill>
                    <a:prstClr val="black"/>
                  </a:solidFill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endParaRPr lang="en-US" altLang="zh-CN" sz="2600" dirty="0">
                  <a:solidFill>
                    <a:prstClr val="black"/>
                  </a:solidFill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r>
                  <a:rPr lang="en-US" altLang="zh-CN" sz="2600" b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等线" panose="02010600030101010101" pitchFamily="2" charset="-122"/>
                  </a:rPr>
                  <a:t>After ASI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ASI</m:t>
                          </m:r>
                        </m:sub>
                      </m:sSub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altLang="zh-CN" sz="26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6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endParaRPr lang="en-US" altLang="zh-CN" sz="26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r>
                  <a:rPr lang="en-US" altLang="zh-CN" sz="2600" b="1" dirty="0">
                    <a:solidFill>
                      <a:srgbClr val="0000FF"/>
                    </a:solidFill>
                    <a:latin typeface="等线" panose="020F0502020204030204"/>
                    <a:ea typeface="等线" panose="02010600030101010101" pitchFamily="2" charset="-122"/>
                  </a:rPr>
                  <a:t>Properties</a:t>
                </a:r>
              </a:p>
              <a:p>
                <a:pPr marL="514350" indent="-514350">
                  <a:buFontTx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ASI</m:t>
                        </m:r>
                      </m:sub>
                    </m:sSub>
                    <m:r>
                      <a:rPr lang="en-US" altLang="zh-CN" sz="2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600" dirty="0">
                    <a:solidFill>
                      <a:srgbClr val="0000FF"/>
                    </a:solidFill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lang="en-US" altLang="zh-CN" sz="2600" dirty="0">
                    <a:solidFill>
                      <a:srgbClr val="0000FF"/>
                    </a:solidFill>
                    <a:latin typeface="等线" panose="020F0502020204030204"/>
                    <a:ea typeface="等线" panose="02010600030101010101" pitchFamily="2" charset="-122"/>
                  </a:rPr>
                  <a:t>at initialization</a:t>
                </a:r>
              </a:p>
              <a:p>
                <a:pPr marL="514350" indent="-514350">
                  <a:buFontTx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ASI</m:t>
                        </m:r>
                      </m:sub>
                    </m:sSub>
                    <m:d>
                      <m:dPr>
                        <m:ctrlP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altLang="zh-CN" sz="2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</m:oMath>
                </a14:m>
                <a:endParaRPr lang="zh-CN" altLang="en-US" sz="2600" dirty="0">
                  <a:solidFill>
                    <a:srgbClr val="0000FF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4" name="TextBox 2">
                <a:extLst>
                  <a:ext uri="{FF2B5EF4-FFF2-40B4-BE49-F238E27FC236}">
                    <a16:creationId xmlns:a16="http://schemas.microsoft.com/office/drawing/2014/main" id="{AB2C36E9-3AED-AF10-322E-ABD4D425F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710" y="1360613"/>
                <a:ext cx="4758558" cy="4533805"/>
              </a:xfrm>
              <a:prstGeom prst="rect">
                <a:avLst/>
              </a:prstGeom>
              <a:blipFill>
                <a:blip r:embed="rId3"/>
                <a:stretch>
                  <a:fillRect l="-2305" t="-1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2571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39C9DB-954E-42CF-8F0B-C331B7C1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Experiments--Boston house price dataset</a:t>
            </a:r>
            <a:endParaRPr lang="zh-CN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34E0E3-46FD-4427-B737-23AA601CBDD8}"/>
              </a:ext>
            </a:extLst>
          </p:cNvPr>
          <p:cNvGrpSpPr/>
          <p:nvPr/>
        </p:nvGrpSpPr>
        <p:grpSpPr>
          <a:xfrm>
            <a:off x="743607" y="1821334"/>
            <a:ext cx="10515600" cy="3889416"/>
            <a:chOff x="838200" y="2112997"/>
            <a:chExt cx="10515600" cy="38894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BD6B13-EBF5-414F-AEE6-67A38E6CD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12997"/>
              <a:ext cx="10515600" cy="388941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DA02B6-11FC-44AA-BD38-7B5A59AB1DD4}"/>
                </a:ext>
              </a:extLst>
            </p:cNvPr>
            <p:cNvSpPr/>
            <p:nvPr/>
          </p:nvSpPr>
          <p:spPr>
            <a:xfrm>
              <a:off x="7067006" y="3561806"/>
              <a:ext cx="596537" cy="82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3FE4D48-6637-A095-0ACC-6607470F2B6D}"/>
              </a:ext>
            </a:extLst>
          </p:cNvPr>
          <p:cNvSpPr txBox="1"/>
          <p:nvPr/>
        </p:nvSpPr>
        <p:spPr>
          <a:xfrm>
            <a:off x="544180" y="6386241"/>
            <a:ext cx="11204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Yaoyu Zhang, 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Zhi-Qin John Xu* 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, Tao Luo, Zheng Ma, A type of generalization error induced by initialization in deep neural networks.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arXiv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 preprint: 1905.07777 (2019), 1st Mathematical and Scientific Machine Learning Conference (MSML2020).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121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4164-FA1A-8515-3F27-A87CAE44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Critical  Regime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603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937D6-569B-988C-06A8-863E4ED19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1349-6001-0A53-2DC3-F4D0B4668B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413" y="0"/>
            <a:ext cx="11430000" cy="762000"/>
          </a:xfrm>
        </p:spPr>
        <p:txBody>
          <a:bodyPr>
            <a:noAutofit/>
          </a:bodyPr>
          <a:lstStyle/>
          <a:p>
            <a:r>
              <a:rPr lang="en-US" altLang="zh-CN" b="1" dirty="0"/>
              <a:t>The key factors for regimes</a:t>
            </a:r>
            <a:endParaRPr lang="zh-CN" altLang="en-US" b="1" dirty="0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0407D0C6-16C7-2CB8-1FEA-09D64341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02" y="2673483"/>
            <a:ext cx="4107134" cy="1110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42F5CE-C9A7-4D51-8755-AA1945C3BDBE}"/>
                  </a:ext>
                </a:extLst>
              </p:cNvPr>
              <p:cNvSpPr txBox="1"/>
              <p:nvPr/>
            </p:nvSpPr>
            <p:spPr>
              <a:xfrm>
                <a:off x="3200400" y="4527396"/>
                <a:ext cx="72222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affects the non-linearity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42F5CE-C9A7-4D51-8755-AA1945C3B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527396"/>
                <a:ext cx="7222274" cy="646331"/>
              </a:xfrm>
              <a:prstGeom prst="rect">
                <a:avLst/>
              </a:prstGeom>
              <a:blipFill>
                <a:blip r:embed="rId4"/>
                <a:stretch>
                  <a:fillRect l="-2532" t="-15094" r="-506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6DDC1AFB-1B05-E28D-46BB-7E6E104E6D3C}"/>
              </a:ext>
            </a:extLst>
          </p:cNvPr>
          <p:cNvSpPr/>
          <p:nvPr/>
        </p:nvSpPr>
        <p:spPr>
          <a:xfrm rot="10800000">
            <a:off x="6198964" y="3397405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350A36-B8B2-99DC-4B3C-9990358ED8FA}"/>
              </a:ext>
            </a:extLst>
          </p:cNvPr>
          <p:cNvSpPr txBox="1"/>
          <p:nvPr/>
        </p:nvSpPr>
        <p:spPr>
          <a:xfrm>
            <a:off x="3908261" y="1367661"/>
            <a:ext cx="6698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non-linear activation function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8A8D0DFD-8925-A4BD-61E4-7EEC32F9C9C5}"/>
              </a:ext>
            </a:extLst>
          </p:cNvPr>
          <p:cNvSpPr/>
          <p:nvPr/>
        </p:nvSpPr>
        <p:spPr>
          <a:xfrm>
            <a:off x="5767784" y="1972822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FE78C7-D48A-F9F7-737A-DB6826A42D2D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6528F262-FC71-0184-9528-7AAA0679682B}"/>
                  </a:ext>
                </a:extLst>
              </p:cNvPr>
              <p:cNvSpPr txBox="1"/>
              <p:nvPr/>
            </p:nvSpPr>
            <p:spPr>
              <a:xfrm>
                <a:off x="8648378" y="2817763"/>
                <a:ext cx="165771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6528F262-FC71-0184-9528-7AAA06796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378" y="2817763"/>
                <a:ext cx="1657719" cy="736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01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A967E-EF84-737E-3CFC-A6AC9540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Mean field regime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811A2B-321E-29ED-F886-F8AB3122157F}"/>
                  </a:ext>
                </a:extLst>
              </p:cNvPr>
              <p:cNvSpPr txBox="1"/>
              <p:nvPr/>
            </p:nvSpPr>
            <p:spPr>
              <a:xfrm>
                <a:off x="3341915" y="1578638"/>
                <a:ext cx="6096000" cy="3259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zh-CN" sz="3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3200" dirty="0">
                    <a:solidFill>
                      <a:schemeClr val="tx2"/>
                    </a:solidFill>
                  </a:rPr>
                  <a:t>,</a:t>
                </a:r>
                <a:r>
                  <a:rPr lang="zh-CN" altLang="en-US" sz="3200" dirty="0">
                    <a:solidFill>
                      <a:schemeClr val="tx2"/>
                    </a:solidFill>
                  </a:rPr>
                  <a:t> </a:t>
                </a:r>
                <a:endParaRPr lang="en-US" altLang="zh-CN" sz="32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2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3200" dirty="0">
                    <a:solidFill>
                      <a:schemeClr val="tx2"/>
                    </a:solidFill>
                  </a:rPr>
                  <a:t>As m goes to infinity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dirty="0">
                    <a:solidFill>
                      <a:schemeClr val="tx2"/>
                    </a:solidFill>
                  </a:rPr>
                  <a:t>,</a:t>
                </a:r>
                <a:r>
                  <a:rPr lang="zh-CN" altLang="en-US" sz="3200" dirty="0">
                    <a:solidFill>
                      <a:schemeClr val="tx2"/>
                    </a:solidFill>
                  </a:rPr>
                  <a:t> </a:t>
                </a:r>
                <a:endParaRPr lang="en-US" altLang="zh-CN" sz="32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altLang="zh-CN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811A2B-321E-29ED-F886-F8AB31221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15" y="1578638"/>
                <a:ext cx="6096000" cy="3259995"/>
              </a:xfrm>
              <a:prstGeom prst="rect">
                <a:avLst/>
              </a:prstGeom>
              <a:blipFill>
                <a:blip r:embed="rId2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9B75360-217C-FD54-739C-9446688D7EDF}"/>
              </a:ext>
            </a:extLst>
          </p:cNvPr>
          <p:cNvSpPr txBox="1"/>
          <p:nvPr/>
        </p:nvSpPr>
        <p:spPr>
          <a:xfrm>
            <a:off x="4691743" y="4838633"/>
            <a:ext cx="3396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/>
              <a:t>This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 a non-linear regime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98726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9DB81-3D93-E1D9-51FC-2C145378B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CD363CB-98CF-371E-441C-53FC891017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" y="57090"/>
            <a:ext cx="9144000" cy="563563"/>
          </a:xfrm>
        </p:spPr>
        <p:txBody>
          <a:bodyPr/>
          <a:lstStyle/>
          <a:p>
            <a:r>
              <a:rPr lang="en-US" dirty="0"/>
              <a:t>Linear approximation for wide NN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38C3F8-7DB0-6B39-FAB5-392161E7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88" y="2341880"/>
            <a:ext cx="6595252" cy="37830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A0ED97-9276-6AB9-E224-6FF19C6AA4D4}"/>
              </a:ext>
            </a:extLst>
          </p:cNvPr>
          <p:cNvSpPr txBox="1"/>
          <p:nvPr/>
        </p:nvSpPr>
        <p:spPr>
          <a:xfrm>
            <a:off x="9160652" y="5909559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Lee et al., 2019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E341BA-8B4F-81C1-7B18-17B8241FA3E6}"/>
              </a:ext>
            </a:extLst>
          </p:cNvPr>
          <p:cNvSpPr txBox="1"/>
          <p:nvPr/>
        </p:nvSpPr>
        <p:spPr>
          <a:xfrm>
            <a:off x="5227320" y="5852469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CIFAR 10,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8272C-C3FD-0ACC-F88A-2273A148E8CB}"/>
                  </a:ext>
                </a:extLst>
              </p:cNvPr>
              <p:cNvSpPr txBox="1"/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5A0E5E-EC1C-1D4B-F001-3206336EB4E4}"/>
                  </a:ext>
                </a:extLst>
              </p:cNvPr>
              <p:cNvSpPr txBox="1"/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for any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blipFill>
                <a:blip r:embed="rId4"/>
                <a:stretch>
                  <a:fillRect l="-1416" t="-26667" r="-7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974774-57C1-7CEF-EA8F-BDE0B6EACCDB}"/>
                  </a:ext>
                </a:extLst>
              </p:cNvPr>
              <p:cNvSpPr txBox="1"/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808080">
                      <a:lumMod val="50000"/>
                    </a:srgbClr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blipFill>
                <a:blip r:embed="rId5"/>
                <a:stretch>
                  <a:fillRect l="-4217" r="-3614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8DB18E-3D00-6B71-2996-29C46C2981A0}"/>
                  </a:ext>
                </a:extLst>
              </p:cNvPr>
              <p:cNvSpPr txBox="1"/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808080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ox>
                            <m:boxPr>
                              <m:ctrlP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blipFill>
                <a:blip r:embed="rId6"/>
                <a:stretch>
                  <a:fillRect l="-1609" r="-460" b="-15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39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49">
        <p159:morph option="byObject"/>
      </p:transition>
    </mc:Choice>
    <mc:Fallback xmlns="">
      <p:transition spd="slow" advTm="3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E33C1E-CD9E-4F04-A287-C7C4B105A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2080" y="62230"/>
            <a:ext cx="9144000" cy="563563"/>
          </a:xfrm>
        </p:spPr>
        <p:txBody>
          <a:bodyPr/>
          <a:lstStyle/>
          <a:p>
            <a:r>
              <a:rPr lang="en-US" dirty="0"/>
              <a:t>Linear approximation for wide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/>
              <p:nvPr/>
            </p:nvSpPr>
            <p:spPr>
              <a:xfrm>
                <a:off x="1046481" y="2811497"/>
                <a:ext cx="103035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for any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81" y="2811497"/>
                <a:ext cx="10303526" cy="492443"/>
              </a:xfrm>
              <a:prstGeom prst="rect">
                <a:avLst/>
              </a:prstGeom>
              <a:blipFill>
                <a:blip r:embed="rId2"/>
                <a:stretch>
                  <a:fillRect t="-25926" b="-4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9F6E2E2-F6CE-8598-E098-61F4429FCF82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7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A1635-DCC1-0671-77A3-5F6165963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2C7F-2DA0-7A3C-1EB5-20535FEF89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413" y="0"/>
            <a:ext cx="11430000" cy="762000"/>
          </a:xfrm>
        </p:spPr>
        <p:txBody>
          <a:bodyPr>
            <a:noAutofit/>
          </a:bodyPr>
          <a:lstStyle/>
          <a:p>
            <a:r>
              <a:rPr lang="en-US" altLang="zh-CN" b="1" dirty="0"/>
              <a:t>The key factors for regimes</a:t>
            </a:r>
            <a:endParaRPr lang="zh-CN" altLang="en-US" b="1" dirty="0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2469096D-1057-0189-0A0D-858F240E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02" y="2673483"/>
            <a:ext cx="4107134" cy="1110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B9C674-CF39-54EA-D788-F0F9A28DBC78}"/>
                  </a:ext>
                </a:extLst>
              </p:cNvPr>
              <p:cNvSpPr txBox="1"/>
              <p:nvPr/>
            </p:nvSpPr>
            <p:spPr>
              <a:xfrm>
                <a:off x="3724508" y="4527396"/>
                <a:ext cx="6698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affects the non-linearity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13B4CB-6255-4994-A1EE-52CA65094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08" y="4527396"/>
                <a:ext cx="6698166" cy="523220"/>
              </a:xfrm>
              <a:prstGeom prst="rect">
                <a:avLst/>
              </a:prstGeom>
              <a:blipFill>
                <a:blip r:embed="rId4"/>
                <a:stretch>
                  <a:fillRect l="-1911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66E6777F-8108-5A6F-8DE6-D9E4B785A246}"/>
              </a:ext>
            </a:extLst>
          </p:cNvPr>
          <p:cNvSpPr/>
          <p:nvPr/>
        </p:nvSpPr>
        <p:spPr>
          <a:xfrm rot="10800000">
            <a:off x="6198964" y="3397405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AF944B-7498-14D6-1DA9-F54E0C90A5A2}"/>
              </a:ext>
            </a:extLst>
          </p:cNvPr>
          <p:cNvSpPr txBox="1"/>
          <p:nvPr/>
        </p:nvSpPr>
        <p:spPr>
          <a:xfrm>
            <a:off x="3908261" y="1367661"/>
            <a:ext cx="6698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non-linear activation function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78CD44D2-5622-C03C-38F4-1CAF991BA4AF}"/>
              </a:ext>
            </a:extLst>
          </p:cNvPr>
          <p:cNvSpPr/>
          <p:nvPr/>
        </p:nvSpPr>
        <p:spPr>
          <a:xfrm>
            <a:off x="5767784" y="1972822"/>
            <a:ext cx="45719" cy="1055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7AF5C8-09E8-1C2C-CBCC-AA8905CE5FD0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0247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61490" y="461736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2-layer </a:t>
            </a:r>
            <a:r>
              <a:rPr lang="en-US" sz="3600" b="1" dirty="0" err="1"/>
              <a:t>ReLU</a:t>
            </a:r>
            <a:r>
              <a:rPr lang="en-US" sz="3600" b="1" dirty="0"/>
              <a:t> neural network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0850B0-25F2-4137-96E3-F62F7CD7C3C6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97CD5259-8B68-FAB2-9662-38884F1B73F0}"/>
                  </a:ext>
                </a:extLst>
              </p:cNvPr>
              <p:cNvSpPr txBox="1"/>
              <p:nvPr/>
            </p:nvSpPr>
            <p:spPr>
              <a:xfrm>
                <a:off x="291288" y="2935213"/>
                <a:ext cx="2919050" cy="1321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+mn-cs"/>
                  </a:rPr>
                  <a:t>Abuse of notation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97CD5259-8B68-FAB2-9662-38884F1B7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8" y="2935213"/>
                <a:ext cx="2919050" cy="1321003"/>
              </a:xfrm>
              <a:prstGeom prst="rect">
                <a:avLst/>
              </a:prstGeom>
              <a:blipFill>
                <a:blip r:embed="rId4"/>
                <a:stretch>
                  <a:fillRect l="-3340" t="-3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990E164-5D3A-5777-3569-E5050E066BE7}"/>
              </a:ext>
            </a:extLst>
          </p:cNvPr>
          <p:cNvCxnSpPr/>
          <p:nvPr/>
        </p:nvCxnSpPr>
        <p:spPr>
          <a:xfrm>
            <a:off x="4200292" y="5309419"/>
            <a:ext cx="41110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9BB6629-017C-B290-6B3F-9994B321EEDF}"/>
              </a:ext>
            </a:extLst>
          </p:cNvPr>
          <p:cNvCxnSpPr>
            <a:cxnSpLocks/>
          </p:cNvCxnSpPr>
          <p:nvPr/>
        </p:nvCxnSpPr>
        <p:spPr>
          <a:xfrm flipV="1">
            <a:off x="4352692" y="2661229"/>
            <a:ext cx="0" cy="28005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E718DED-DDE1-69D5-26C4-19BC4B05AA08}"/>
              </a:ext>
            </a:extLst>
          </p:cNvPr>
          <p:cNvCxnSpPr>
            <a:cxnSpLocks/>
          </p:cNvCxnSpPr>
          <p:nvPr/>
        </p:nvCxnSpPr>
        <p:spPr>
          <a:xfrm flipV="1">
            <a:off x="4352692" y="3813038"/>
            <a:ext cx="1557454" cy="14963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E6DCC96-C762-D68F-164E-22B78C7361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5152" y="4993691"/>
            <a:ext cx="505071" cy="126381"/>
          </a:xfrm>
          <a:prstGeom prst="curvedConnector3">
            <a:avLst>
              <a:gd name="adj1" fmla="val 13203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/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𝝓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∈(−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/>
              <p:nvPr/>
            </p:nvSpPr>
            <p:spPr>
              <a:xfrm>
                <a:off x="3754249" y="1312038"/>
                <a:ext cx="55384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For 1d 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2d vector.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We use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𝜙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to denote its orientation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249" y="1312038"/>
                <a:ext cx="5538436" cy="954107"/>
              </a:xfrm>
              <a:prstGeom prst="rect">
                <a:avLst/>
              </a:prstGeom>
              <a:blipFill>
                <a:blip r:embed="rId6"/>
                <a:stretch>
                  <a:fillRect l="-2313" t="-6369" r="-1762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/>
              <p:nvPr/>
            </p:nvSpPr>
            <p:spPr>
              <a:xfrm>
                <a:off x="-436752" y="842605"/>
                <a:ext cx="4928836" cy="1772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B6161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</m:t>
                                      </m:r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CN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752" y="842605"/>
                <a:ext cx="4928836" cy="1772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/>
              <p:nvPr/>
            </p:nvSpPr>
            <p:spPr>
              <a:xfrm>
                <a:off x="9166302" y="1446304"/>
                <a:ext cx="30256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ReLU(x)=max(0,x)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302" y="1446304"/>
                <a:ext cx="3025698" cy="400110"/>
              </a:xfrm>
              <a:prstGeom prst="rect">
                <a:avLst/>
              </a:prstGeom>
              <a:blipFill>
                <a:blip r:embed="rId8"/>
                <a:stretch>
                  <a:fillRect t="-6061" r="-201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D65CA1B-0324-DD71-0D26-93598DA78F09}"/>
              </a:ext>
            </a:extLst>
          </p:cNvPr>
          <p:cNvCxnSpPr>
            <a:cxnSpLocks/>
          </p:cNvCxnSpPr>
          <p:nvPr/>
        </p:nvCxnSpPr>
        <p:spPr>
          <a:xfrm flipH="1">
            <a:off x="11011847" y="1900092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25C6AF3-D1C4-3C68-C2CB-0F928C67F9D8}"/>
              </a:ext>
            </a:extLst>
          </p:cNvPr>
          <p:cNvCxnSpPr>
            <a:cxnSpLocks/>
          </p:cNvCxnSpPr>
          <p:nvPr/>
        </p:nvCxnSpPr>
        <p:spPr>
          <a:xfrm>
            <a:off x="9975419" y="3330959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A1F8E5-9A9E-7821-E32E-47D20933D5A1}"/>
                  </a:ext>
                </a:extLst>
              </p:cNvPr>
              <p:cNvSpPr txBox="1"/>
              <p:nvPr/>
            </p:nvSpPr>
            <p:spPr>
              <a:xfrm>
                <a:off x="9753600" y="3710842"/>
                <a:ext cx="19050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𝑤𝑥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A1F8E5-9A9E-7821-E32E-47D20933D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3710842"/>
                <a:ext cx="1905000" cy="1477328"/>
              </a:xfrm>
              <a:prstGeom prst="rect">
                <a:avLst/>
              </a:prstGeom>
              <a:blipFill>
                <a:blip r:embed="rId9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D92A41A-86DB-F111-30DD-FC5F79741BD1}"/>
              </a:ext>
            </a:extLst>
          </p:cNvPr>
          <p:cNvSpPr txBox="1"/>
          <p:nvPr/>
        </p:nvSpPr>
        <p:spPr>
          <a:xfrm>
            <a:off x="9259471" y="5403909"/>
            <a:ext cx="283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Angle---Turning point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1AFB2C2-B587-5DB4-1097-955E1FF642D4}"/>
                  </a:ext>
                </a:extLst>
              </p:cNvPr>
              <p:cNvSpPr txBox="1"/>
              <p:nvPr/>
            </p:nvSpPr>
            <p:spPr>
              <a:xfrm>
                <a:off x="3450961" y="3653243"/>
                <a:ext cx="1041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1AFB2C2-B587-5DB4-1097-955E1FF64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61" y="3653243"/>
                <a:ext cx="10411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64BBB3A-5C0A-4A31-00E1-970001D5D744}"/>
                  </a:ext>
                </a:extLst>
              </p:cNvPr>
              <p:cNvSpPr txBox="1"/>
              <p:nvPr/>
            </p:nvSpPr>
            <p:spPr>
              <a:xfrm>
                <a:off x="5744031" y="5342354"/>
                <a:ext cx="7989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64BBB3A-5C0A-4A31-00E1-970001D5D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031" y="5342354"/>
                <a:ext cx="79891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61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1" grpId="0"/>
      <p:bldP spid="18" grpId="0"/>
      <p:bldP spid="1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934546" y="216264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/>
              <a:t>Linear regime</a:t>
            </a:r>
            <a:endParaRPr lang="en-US" sz="3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F0CD4C-87E8-9F89-6E36-CC62B62B0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3" y="3981036"/>
            <a:ext cx="3153194" cy="22349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00B142-463D-862C-92A7-FBE224AC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0821" y="867687"/>
            <a:ext cx="6809328" cy="49695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1DBC62-2D16-BF33-3328-B9A1CBF8DD88}"/>
              </a:ext>
            </a:extLst>
          </p:cNvPr>
          <p:cNvSpPr txBox="1"/>
          <p:nvPr/>
        </p:nvSpPr>
        <p:spPr>
          <a:xfrm>
            <a:off x="4792844" y="5679285"/>
            <a:ext cx="741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However, NN’s power is not in linear regime.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29EA7D-3C7A-C256-9D55-DAF40BDA0B74}"/>
              </a:ext>
            </a:extLst>
          </p:cNvPr>
          <p:cNvSpPr txBox="1"/>
          <p:nvPr/>
        </p:nvSpPr>
        <p:spPr>
          <a:xfrm flipH="1">
            <a:off x="5901712" y="1078354"/>
            <a:ext cx="544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87CE4E-28A7-8275-D704-D8A35DCB86CB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E7DB987-FF0B-A4BA-C4C5-0919BE7F6694}"/>
                  </a:ext>
                </a:extLst>
              </p:cNvPr>
              <p:cNvSpPr txBox="1"/>
              <p:nvPr/>
            </p:nvSpPr>
            <p:spPr>
              <a:xfrm>
                <a:off x="128808" y="1020794"/>
                <a:ext cx="4833446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E7DB987-FF0B-A4BA-C4C5-0919BE7F6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1020794"/>
                <a:ext cx="4833446" cy="10988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53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934546" y="2162646"/>
            <a:ext cx="3221971" cy="1608993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Condensation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F0CD4C-87E8-9F89-6E36-CC62B62B0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79" y="3981036"/>
            <a:ext cx="3189762" cy="22349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00B142-463D-862C-92A7-FBE224AC2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214" y="971376"/>
            <a:ext cx="6809328" cy="50442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CB94A5-B8C8-6C12-40BC-882146C60C50}"/>
              </a:ext>
            </a:extLst>
          </p:cNvPr>
          <p:cNvSpPr txBox="1"/>
          <p:nvPr/>
        </p:nvSpPr>
        <p:spPr>
          <a:xfrm flipH="1">
            <a:off x="5724292" y="1122958"/>
            <a:ext cx="544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 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2B9BE">
                    <a:lumMod val="75000"/>
                  </a:srgbClr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5FBC8E-4C9B-5D08-4BE5-3821396DE0C9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F6DDD3-B16E-9F63-7470-713CDA43B0E6}"/>
                  </a:ext>
                </a:extLst>
              </p:cNvPr>
              <p:cNvSpPr txBox="1"/>
              <p:nvPr/>
            </p:nvSpPr>
            <p:spPr>
              <a:xfrm>
                <a:off x="128808" y="1020794"/>
                <a:ext cx="4833446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⋅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F6DDD3-B16E-9F63-7470-713CDA43B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1020794"/>
                <a:ext cx="4833446" cy="10988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9236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D5D7D-1416-FA30-5C48-EA8833FC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Initial stage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39FF1-5490-BBB6-5BEB-15525449B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691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T</a:t>
            </a:r>
            <a:r>
              <a:rPr lang="en-US" altLang="zh-CN" dirty="0">
                <a:effectLst/>
                <a:latin typeface="Helvetica" pitchFamily="2" charset="0"/>
              </a:rPr>
              <a:t>he period when the leading-order Taylor expansion </a:t>
            </a:r>
            <a:r>
              <a:rPr lang="en-US" altLang="zh-CN" dirty="0" err="1">
                <a:effectLst/>
                <a:latin typeface="Helvetica" pitchFamily="2" charset="0"/>
              </a:rPr>
              <a:t>w.r.t</a:t>
            </a:r>
            <a:r>
              <a:rPr lang="en-US" altLang="zh-CN" dirty="0">
                <a:effectLst/>
                <a:latin typeface="Helvetica" pitchFamily="2" charset="0"/>
              </a:rPr>
              <a:t> activated neurons is still valid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7F0413-123E-340D-7071-4FDA8639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67" y="3144027"/>
            <a:ext cx="4707396" cy="3348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89168E81-8D8F-1F30-0F4F-CBB825AE1849}"/>
                  </a:ext>
                </a:extLst>
              </p:cNvPr>
              <p:cNvSpPr txBox="1"/>
              <p:nvPr/>
            </p:nvSpPr>
            <p:spPr>
              <a:xfrm>
                <a:off x="3098608" y="2510922"/>
                <a:ext cx="59947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89168E81-8D8F-1F30-0F4F-CBB825AE1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608" y="2510922"/>
                <a:ext cx="5994783" cy="369332"/>
              </a:xfrm>
              <a:prstGeom prst="rect">
                <a:avLst/>
              </a:prstGeom>
              <a:blipFill>
                <a:blip r:embed="rId3"/>
                <a:stretch>
                  <a:fillRect l="-633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5EA5443-5947-4E99-B376-16B6873C7131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5099371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F303A-308C-E27C-9A9E-5DA7184B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Cosine similarity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77A97-9229-0C6B-C2C8-76DD1965B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Characterize similarity of two vectors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435A1-6C44-A283-9CFC-E110D18F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268969"/>
            <a:ext cx="9672824" cy="13255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FEA9A2-6797-4D73-9DBA-E6A4A8AC0E2E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42937547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85AB5-C377-0975-CC90-F47EC852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Initial condensation for CNN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DE5AB-96F1-A5F7-DA9C-464518BE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Resnet18 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CIFAR10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fully-connected layer</a:t>
            </a:r>
          </a:p>
          <a:p>
            <a:r>
              <a:rPr lang="en-US" altLang="zh-CN" dirty="0" err="1">
                <a:effectLst/>
                <a:latin typeface="Helvetica" pitchFamily="2" charset="0"/>
              </a:rPr>
              <a:t>ReLU</a:t>
            </a:r>
            <a:r>
              <a:rPr lang="en-US" altLang="zh-CN" dirty="0">
                <a:latin typeface="Helvetica" pitchFamily="2" charset="0"/>
              </a:rPr>
              <a:t> for conv layers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FC</a:t>
            </a:r>
            <a:r>
              <a:rPr lang="en-US" altLang="zh-CN" dirty="0">
                <a:latin typeface="Helvetica" pitchFamily="2" charset="0"/>
              </a:rPr>
              <a:t> with other act </a:t>
            </a:r>
            <a:r>
              <a:rPr lang="en-US" altLang="zh-CN" dirty="0" err="1">
                <a:latin typeface="Helvetica" pitchFamily="2" charset="0"/>
              </a:rPr>
              <a:t>func</a:t>
            </a:r>
            <a:endParaRPr lang="en-US" altLang="zh-CN" dirty="0">
              <a:latin typeface="Helvetica" pitchFamily="2" charset="0"/>
            </a:endParaRPr>
          </a:p>
          <a:p>
            <a:r>
              <a:rPr lang="en-US" altLang="zh-CN" dirty="0">
                <a:effectLst/>
                <a:latin typeface="Helvetica" pitchFamily="2" charset="0"/>
              </a:rPr>
              <a:t>Adam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epoch 20, 30, 30, 61</a:t>
            </a: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60F492-8281-0125-2088-C694F432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824" y="1825625"/>
            <a:ext cx="4695976" cy="22094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0A05A1-4EE5-BE97-DC3B-C8E12F79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23" y="4035088"/>
            <a:ext cx="4628243" cy="21505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5AC670-7017-4518-A250-9CF43036504D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52314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4252F-7F1A-03C2-2BDB-3273D51F3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2618B-817D-FA19-38CD-C8FCA1AC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0" y="3463636"/>
            <a:ext cx="11378985" cy="2821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0C3E3-C8EC-6368-1405-72C671FD8467}"/>
              </a:ext>
            </a:extLst>
          </p:cNvPr>
          <p:cNvSpPr txBox="1"/>
          <p:nvPr/>
        </p:nvSpPr>
        <p:spPr>
          <a:xfrm>
            <a:off x="66040" y="12281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Motivation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results </a:t>
            </a: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</a:rPr>
              <a:t>by </a:t>
            </a:r>
            <a:r>
              <a:rPr lang="en-US" altLang="zh-CN" sz="3200" b="1" i="1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/>
              </a:rPr>
              <a:t>input</a:t>
            </a:r>
            <a:r>
              <a:rPr lang="zh-CN" altLang="en-US" sz="3200" b="1" i="1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/>
              </a:rPr>
              <a:t>weights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D0A10B4F-8765-D016-B897-1B2FF772CAC3}"/>
              </a:ext>
            </a:extLst>
          </p:cNvPr>
          <p:cNvSpPr txBox="1"/>
          <p:nvPr/>
        </p:nvSpPr>
        <p:spPr>
          <a:xfrm>
            <a:off x="1801495" y="3016065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DA5F98F3-E972-553E-DF8E-7E655EFC90D6}"/>
              </a:ext>
            </a:extLst>
          </p:cNvPr>
          <p:cNvSpPr txBox="1"/>
          <p:nvPr/>
        </p:nvSpPr>
        <p:spPr>
          <a:xfrm>
            <a:off x="5366951" y="3016065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86B384CA-EE81-8CDC-A072-F7D404DBF0E1}"/>
              </a:ext>
            </a:extLst>
          </p:cNvPr>
          <p:cNvSpPr txBox="1"/>
          <p:nvPr/>
        </p:nvSpPr>
        <p:spPr>
          <a:xfrm>
            <a:off x="8932407" y="3010532"/>
            <a:ext cx="224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A7E99A-B373-6C96-3193-281C84600C75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C36494-F8EE-0B1F-C631-5A901F26D98F}"/>
                  </a:ext>
                </a:extLst>
              </p:cNvPr>
              <p:cNvSpPr txBox="1"/>
              <p:nvPr/>
            </p:nvSpPr>
            <p:spPr>
              <a:xfrm>
                <a:off x="4977491" y="849137"/>
                <a:ext cx="30256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ReLU(x)=max(0,x)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C36494-F8EE-0B1F-C631-5A901F26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91" y="849137"/>
                <a:ext cx="3025698" cy="400110"/>
              </a:xfrm>
              <a:prstGeom prst="rect">
                <a:avLst/>
              </a:prstGeom>
              <a:blipFill>
                <a:blip r:embed="rId3"/>
                <a:stretch>
                  <a:fillRect t="-6061" r="-201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2451283-AB33-BD25-63A1-AD21F9023D89}"/>
              </a:ext>
            </a:extLst>
          </p:cNvPr>
          <p:cNvCxnSpPr>
            <a:cxnSpLocks/>
          </p:cNvCxnSpPr>
          <p:nvPr/>
        </p:nvCxnSpPr>
        <p:spPr>
          <a:xfrm flipH="1">
            <a:off x="6823036" y="1302925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01DB7B8-A8D5-4D58-D5FA-73D5679DAFDD}"/>
              </a:ext>
            </a:extLst>
          </p:cNvPr>
          <p:cNvCxnSpPr>
            <a:cxnSpLocks/>
          </p:cNvCxnSpPr>
          <p:nvPr/>
        </p:nvCxnSpPr>
        <p:spPr>
          <a:xfrm>
            <a:off x="5786608" y="2733792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EF0EE9C-A4C3-7606-5536-778C7952946E}"/>
                  </a:ext>
                </a:extLst>
              </p:cNvPr>
              <p:cNvSpPr txBox="1"/>
              <p:nvPr/>
            </p:nvSpPr>
            <p:spPr>
              <a:xfrm>
                <a:off x="8368888" y="879915"/>
                <a:ext cx="34298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dirty="0">
                    <a:solidFill>
                      <a:srgbClr val="B61616"/>
                    </a:solidFill>
                  </a:rPr>
                  <a:t>Act </a:t>
                </a:r>
                <a:r>
                  <a:rPr lang="en-US" altLang="zh-CN" dirty="0" err="1">
                    <a:solidFill>
                      <a:srgbClr val="B61616"/>
                    </a:solidFill>
                  </a:rPr>
                  <a:t>func</a:t>
                </a:r>
                <a:r>
                  <a:rPr lang="en-US" altLang="zh-CN" dirty="0">
                    <a:solidFill>
                      <a:srgbClr val="B61616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B6161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EF0EE9C-A4C3-7606-5536-778C79529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888" y="879915"/>
                <a:ext cx="3429823" cy="369332"/>
              </a:xfrm>
              <a:prstGeom prst="rect">
                <a:avLst/>
              </a:prstGeom>
              <a:blipFill>
                <a:blip r:embed="rId4"/>
                <a:stretch>
                  <a:fillRect l="-1601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861A9A-6CED-391A-D79C-DFF1E998B281}"/>
                  </a:ext>
                </a:extLst>
              </p:cNvPr>
              <p:cNvSpPr txBox="1"/>
              <p:nvPr/>
            </p:nvSpPr>
            <p:spPr>
              <a:xfrm>
                <a:off x="8467492" y="1575220"/>
                <a:ext cx="283935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Turning point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>
                  <a:solidFill>
                    <a:srgbClr val="B61616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𝑥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=−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𝑏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/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861A9A-6CED-391A-D79C-DFF1E998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492" y="1575220"/>
                <a:ext cx="2839359" cy="1015663"/>
              </a:xfrm>
              <a:prstGeom prst="rect">
                <a:avLst/>
              </a:prstGeom>
              <a:blipFill>
                <a:blip r:embed="rId5"/>
                <a:stretch>
                  <a:fillRect l="-2146" t="-2395" b="-4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1">
            <a:extLst>
              <a:ext uri="{FF2B5EF4-FFF2-40B4-BE49-F238E27FC236}">
                <a16:creationId xmlns:a16="http://schemas.microsoft.com/office/drawing/2014/main" id="{07B7D5F6-0469-183E-CF22-54AD0A9B5198}"/>
              </a:ext>
            </a:extLst>
          </p:cNvPr>
          <p:cNvSpPr txBox="1"/>
          <p:nvPr/>
        </p:nvSpPr>
        <p:spPr>
          <a:xfrm>
            <a:off x="9269760" y="3800747"/>
            <a:ext cx="15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turnings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FC7022D8-583F-B729-C53F-9295CE18C74A}"/>
              </a:ext>
            </a:extLst>
          </p:cNvPr>
          <p:cNvSpPr txBox="1"/>
          <p:nvPr/>
        </p:nvSpPr>
        <p:spPr>
          <a:xfrm>
            <a:off x="5425745" y="3800747"/>
            <a:ext cx="171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turnings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" panose="020F0502020204030204"/>
              </a:rPr>
              <a:t>But learned!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B31CB3E-EA8C-A326-E7D2-36B3E34275A5}"/>
              </a:ext>
            </a:extLst>
          </p:cNvPr>
          <p:cNvSpPr txBox="1"/>
          <p:nvPr/>
        </p:nvSpPr>
        <p:spPr>
          <a:xfrm>
            <a:off x="1581730" y="3800747"/>
            <a:ext cx="171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turnings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8E58770-7B32-3D5B-51CE-F0BAF2A6BF40}"/>
                  </a:ext>
                </a:extLst>
              </p:cNvPr>
              <p:cNvSpPr txBox="1"/>
              <p:nvPr/>
            </p:nvSpPr>
            <p:spPr>
              <a:xfrm>
                <a:off x="973886" y="1379079"/>
                <a:ext cx="3025698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8E58770-7B32-3D5B-51CE-F0BAF2A6B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86" y="1379079"/>
                <a:ext cx="3025698" cy="8740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1978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85AB5-C377-0975-CC90-F47EC852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Initial condensation for CNN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0A05A1-4EE5-BE97-DC3B-C8E12F791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1"/>
          <a:stretch/>
        </p:blipFill>
        <p:spPr>
          <a:xfrm>
            <a:off x="762000" y="1368088"/>
            <a:ext cx="2277532" cy="21505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D0BD2A-E536-FEA9-D07C-79407141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6465"/>
            <a:ext cx="12172399" cy="23880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82B617-06C1-4D30-91FE-B8F1D05D8FA4}"/>
              </a:ext>
            </a:extLst>
          </p:cNvPr>
          <p:cNvSpPr txBox="1"/>
          <p:nvPr/>
        </p:nvSpPr>
        <p:spPr>
          <a:xfrm>
            <a:off x="6360160" y="1920240"/>
            <a:ext cx="398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Training process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32CDF-11CE-4C0A-AEE6-622BC961CD4A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301314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75C6EB-7075-4222-B799-B63B090E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70" y="994534"/>
            <a:ext cx="6210582" cy="5630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8E9147-B5B0-4B3F-929C-203D275FB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0" y="2099434"/>
            <a:ext cx="2892030" cy="10179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6D4275-EBB6-43D4-A9C2-03085FD1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58" y="3636709"/>
            <a:ext cx="4144491" cy="5335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C5CFD1-CC23-42F4-9022-366BBD5B0787}"/>
              </a:ext>
            </a:extLst>
          </p:cNvPr>
          <p:cNvSpPr txBox="1"/>
          <p:nvPr/>
        </p:nvSpPr>
        <p:spPr>
          <a:xfrm>
            <a:off x="1038747" y="2044005"/>
            <a:ext cx="12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Net: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712587-02AB-4EE6-8A54-89062A5C6DF0}"/>
              </a:ext>
            </a:extLst>
          </p:cNvPr>
          <p:cNvSpPr txBox="1"/>
          <p:nvPr/>
        </p:nvSpPr>
        <p:spPr>
          <a:xfrm>
            <a:off x="1107921" y="3117429"/>
            <a:ext cx="2963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 function: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FF66DA-7FF7-416B-BB28-AF7A0659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Two-layer synthetic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D1350D-BDD8-4AF8-AB83-A90DC7DFB7EC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40195143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F66DA-7FF7-416B-BB28-AF7A0659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Multiple-layer synthetic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F22E49-02DA-0C5A-DFAC-A4B42AF8A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61567"/>
            <a:ext cx="11573771" cy="50476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B59931-BC96-45F3-85A7-40074B1AFCEC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40844799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4C103-27AD-411F-954F-CE72052B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 of initial stage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D1A7E-3F12-4B78-B998-0B229D1E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947" y="1364722"/>
            <a:ext cx="2892030" cy="1017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7EFD07-07B8-738B-6BE1-A5DA0F66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89" y="2385018"/>
            <a:ext cx="8408312" cy="456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A9A664-31CB-331A-3477-A4E93214E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45" y="2953130"/>
            <a:ext cx="9777027" cy="858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348704-1F86-F9E2-4023-C515D840F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89" y="3811498"/>
            <a:ext cx="10033001" cy="6674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76BA12-DC59-F2E7-9D94-71239EFEE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959" y="4402427"/>
            <a:ext cx="7772400" cy="22880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E2B930-7AC0-4563-AC5A-2D053F407E2E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8721482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" y="810458"/>
            <a:ext cx="12192000" cy="60475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0014646-5501-4EEF-BF06-8737C47A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7" y="82628"/>
            <a:ext cx="10515600" cy="1325563"/>
          </a:xfrm>
        </p:spPr>
        <p:txBody>
          <a:bodyPr/>
          <a:lstStyle/>
          <a:p>
            <a:r>
              <a:rPr lang="en-US" altLang="zh-CN" dirty="0"/>
              <a:t>Tanh(x)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78AA6C-8785-4F9C-9653-20985BD09700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9102109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t="839"/>
          <a:stretch/>
        </p:blipFill>
        <p:spPr>
          <a:xfrm>
            <a:off x="29634" y="1219200"/>
            <a:ext cx="12132732" cy="536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1E59070-7D94-4522-A35C-BDC784D49BFC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7238328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"/>
          <a:stretch/>
        </p:blipFill>
        <p:spPr>
          <a:xfrm>
            <a:off x="25915" y="1143603"/>
            <a:ext cx="12140169" cy="539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4717" y="82628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2975824-B4C9-4C68-9357-3CCCE94AA05D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8943465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E5DD1-0CEB-496A-B6FE-9FDE235C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simple analysis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F5755-5D6D-4F29-8597-C262673D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7"/>
          <a:stretch/>
        </p:blipFill>
        <p:spPr>
          <a:xfrm>
            <a:off x="2310349" y="1458778"/>
            <a:ext cx="3262008" cy="814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557AA8-1855-4FF3-BC91-0B7F7986A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9"/>
          <a:stretch/>
        </p:blipFill>
        <p:spPr>
          <a:xfrm>
            <a:off x="2310349" y="2224825"/>
            <a:ext cx="3886201" cy="719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278804-7D81-4301-9CF7-B850263C6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349" y="3064815"/>
            <a:ext cx="4128275" cy="5050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59D159-BDEF-4C11-8569-D6C3E6E20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772" y="3723793"/>
            <a:ext cx="5906546" cy="7839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2D6635-2E6D-482B-9CC5-58EAF173A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99" y="4484068"/>
            <a:ext cx="2181225" cy="5810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3C4654-6892-45F0-AB10-C9742C289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198" y="5203205"/>
            <a:ext cx="2482055" cy="8882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C497C5-6D37-4BAE-989B-32AC096F72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357" y="4512643"/>
            <a:ext cx="3009900" cy="5524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C9E5D88-9BE2-4158-8A24-A2EF32011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514" y="5185547"/>
            <a:ext cx="5493485" cy="90588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928C625-0048-4D7D-A13D-6920952B7EB7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2559755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97A90-7879-4F48-E369-63FC74B3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The influence of training data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1B1B9-F9CE-26A5-4930-3DD58A69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952"/>
            <a:ext cx="8844764" cy="27939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637F4D-75D1-BF9E-8D6E-085EE1611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785" b="55017"/>
          <a:stretch/>
        </p:blipFill>
        <p:spPr>
          <a:xfrm>
            <a:off x="118533" y="1488654"/>
            <a:ext cx="2455334" cy="22706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76F6ED-15F5-196D-1907-4440AF3C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733" y="2231282"/>
            <a:ext cx="4102100" cy="596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05F056-75F3-D464-84DD-8C0B3C07C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297" y="773906"/>
            <a:ext cx="1917700" cy="50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3818BE-BE0F-F620-8180-0F2577E20AE1}"/>
              </a:ext>
            </a:extLst>
          </p:cNvPr>
          <p:cNvSpPr txBox="1"/>
          <p:nvPr/>
        </p:nvSpPr>
        <p:spPr>
          <a:xfrm>
            <a:off x="8661400" y="2231282"/>
            <a:ext cx="305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Simple data, condense less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A4B24B-8C40-46D8-9C4A-3794477BF185}"/>
              </a:ext>
            </a:extLst>
          </p:cNvPr>
          <p:cNvSpPr/>
          <p:nvPr/>
        </p:nvSpPr>
        <p:spPr>
          <a:xfrm>
            <a:off x="138628" y="6581001"/>
            <a:ext cx="8436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4221428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9B820-9FD9-80B9-F7AD-02639904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Initial condensation in GD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C77C2F-F1EE-C24C-7CF1-02970559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48" y="1008560"/>
            <a:ext cx="5493485" cy="729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812241E-67A7-10E1-AD28-C65970937C7F}"/>
                  </a:ext>
                </a:extLst>
              </p:cNvPr>
              <p:cNvSpPr txBox="1"/>
              <p:nvPr/>
            </p:nvSpPr>
            <p:spPr>
              <a:xfrm>
                <a:off x="374948" y="1085625"/>
                <a:ext cx="38112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Initial training: 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𝑤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small!</a:t>
                </a:r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812241E-67A7-10E1-AD28-C65970937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8" y="1085625"/>
                <a:ext cx="3811201" cy="430887"/>
              </a:xfrm>
              <a:prstGeom prst="rect">
                <a:avLst/>
              </a:prstGeom>
              <a:blipFill>
                <a:blip r:embed="rId3"/>
                <a:stretch>
                  <a:fillRect l="-1993" t="-5714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039D5F-1C60-4DE1-7489-93AB8A3BD08E}"/>
                  </a:ext>
                </a:extLst>
              </p:cNvPr>
              <p:cNvSpPr txBox="1"/>
              <p:nvPr/>
            </p:nvSpPr>
            <p:spPr>
              <a:xfrm>
                <a:off x="9727958" y="1178207"/>
                <a:ext cx="208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Multiplicity 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𝒑</m:t>
                    </m:r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.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039D5F-1C60-4DE1-7489-93AB8A3BD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958" y="1178207"/>
                <a:ext cx="2082800" cy="369332"/>
              </a:xfrm>
              <a:prstGeom prst="rect">
                <a:avLst/>
              </a:prstGeom>
              <a:blipFill>
                <a:blip r:embed="rId4"/>
                <a:stretch>
                  <a:fillRect l="-3049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EC166DE-56F0-D5F9-DA86-FE1EB3A44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6996"/>
            <a:ext cx="5704286" cy="17581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6A4ACB-BCAA-F8B6-F169-407D71974B05}"/>
              </a:ext>
            </a:extLst>
          </p:cNvPr>
          <p:cNvSpPr txBox="1"/>
          <p:nvPr/>
        </p:nvSpPr>
        <p:spPr>
          <a:xfrm>
            <a:off x="393699" y="1972440"/>
            <a:ext cx="5621867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Towards Understanding the Condensation of Neural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Networks at Initial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Helvetica" pitchFamily="2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Hanxu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 Zhou,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Qixuan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 Zhou, Tao Luo,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Yaoyu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 Zhang*,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Zhi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-Qin John Xu*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NeurIPS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 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ECA42C-0C1E-5D6E-5FF9-F31EB01C0A53}"/>
                  </a:ext>
                </a:extLst>
              </p:cNvPr>
              <p:cNvSpPr txBox="1"/>
              <p:nvPr/>
            </p:nvSpPr>
            <p:spPr>
              <a:xfrm>
                <a:off x="393699" y="3344333"/>
                <a:ext cx="51350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Condensed direction number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≤</m:t>
                    </m:r>
                  </m:oMath>
                </a14:m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2p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ECA42C-0C1E-5D6E-5FF9-F31EB01C0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99" y="3344333"/>
                <a:ext cx="5135034" cy="400110"/>
              </a:xfrm>
              <a:prstGeom prst="rect">
                <a:avLst/>
              </a:prstGeom>
              <a:blipFill>
                <a:blip r:embed="rId6"/>
                <a:stretch>
                  <a:fillRect l="-1481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A14ABA2-DEF6-FE3A-6A1E-C85247D2A0CA}"/>
              </a:ext>
            </a:extLst>
          </p:cNvPr>
          <p:cNvSpPr txBox="1"/>
          <p:nvPr/>
        </p:nvSpPr>
        <p:spPr>
          <a:xfrm>
            <a:off x="5887039" y="1963767"/>
            <a:ext cx="6099142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Phase Diagram of Initial Condensation for Two-layer Neural Networks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Helvetica" pitchFamily="2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Zhengan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 Chen,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Yuqing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 Li∗ , Tao Luo,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Zhangchen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 Zhou,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Zhi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-Qin John Xu*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arxiv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Helvetica" pitchFamily="2" charset="0"/>
                <a:ea typeface="黑体"/>
                <a:cs typeface="+mn-cs"/>
              </a:rPr>
              <a:t>: 2303.0656</a:t>
            </a: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Helvetica" pitchFamily="2" charset="0"/>
              <a:ea typeface="黑体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C7D218-CD7F-B244-1934-C2CAEF7F4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039" y="3374818"/>
            <a:ext cx="5699630" cy="22337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E71872-EBE3-1765-BBB0-52A3BB4B9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833" y="5575668"/>
            <a:ext cx="1844336" cy="7146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F6A8C2-A0BD-C7F3-632E-4AEBADA993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2890" y="5680693"/>
            <a:ext cx="2898443" cy="5045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CC89CA-FFC3-3DA2-CFC3-3CE0F5F8E59F}"/>
              </a:ext>
            </a:extLst>
          </p:cNvPr>
          <p:cNvSpPr txBox="1"/>
          <p:nvPr/>
        </p:nvSpPr>
        <p:spPr>
          <a:xfrm>
            <a:off x="-1" y="752040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in the same layer have the same dynamics, only diff in index!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27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298" y="0"/>
            <a:ext cx="11430000" cy="762000"/>
          </a:xfrm>
        </p:spPr>
        <p:txBody>
          <a:bodyPr>
            <a:noAutofit/>
          </a:bodyPr>
          <a:lstStyle/>
          <a:p>
            <a:r>
              <a:rPr lang="en-US" sz="3600" b="1" dirty="0"/>
              <a:t>2-layer </a:t>
            </a:r>
            <a:r>
              <a:rPr lang="en-US" sz="3600" b="1" dirty="0" err="1"/>
              <a:t>ReLU</a:t>
            </a:r>
            <a:r>
              <a:rPr lang="en-US" sz="3600" b="1" dirty="0"/>
              <a:t> neural network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0850B0-25F2-4137-96E3-F62F7CD7C3C6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990E164-5D3A-5777-3569-E5050E066BE7}"/>
              </a:ext>
            </a:extLst>
          </p:cNvPr>
          <p:cNvCxnSpPr/>
          <p:nvPr/>
        </p:nvCxnSpPr>
        <p:spPr>
          <a:xfrm>
            <a:off x="4200292" y="5309419"/>
            <a:ext cx="41110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9BB6629-017C-B290-6B3F-9994B321EEDF}"/>
              </a:ext>
            </a:extLst>
          </p:cNvPr>
          <p:cNvCxnSpPr>
            <a:cxnSpLocks/>
          </p:cNvCxnSpPr>
          <p:nvPr/>
        </p:nvCxnSpPr>
        <p:spPr>
          <a:xfrm flipV="1">
            <a:off x="4352692" y="2661229"/>
            <a:ext cx="0" cy="28005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E718DED-DDE1-69D5-26C4-19BC4B05AA08}"/>
              </a:ext>
            </a:extLst>
          </p:cNvPr>
          <p:cNvCxnSpPr>
            <a:cxnSpLocks/>
          </p:cNvCxnSpPr>
          <p:nvPr/>
        </p:nvCxnSpPr>
        <p:spPr>
          <a:xfrm flipV="1">
            <a:off x="4352692" y="3813038"/>
            <a:ext cx="1557454" cy="14963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E6DCC96-C762-D68F-164E-22B78C7361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5152" y="4993691"/>
            <a:ext cx="505071" cy="126381"/>
          </a:xfrm>
          <a:prstGeom prst="curvedConnector3">
            <a:avLst>
              <a:gd name="adj1" fmla="val 13203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/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∈(−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𝝅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516F10-9C1B-752D-CC5F-A30C598C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97" y="4698356"/>
                <a:ext cx="235290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/>
              <p:nvPr/>
            </p:nvSpPr>
            <p:spPr>
              <a:xfrm>
                <a:off x="3489206" y="1333210"/>
                <a:ext cx="58624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For 1d input, </a:t>
                </a:r>
                <a14:m>
                  <m:oMath xmlns:m="http://schemas.openxmlformats.org/officeDocument/2006/math">
                    <m:r>
                      <a:rPr kumimoji="0" lang="en-US" altLang="zh-C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2d vector.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to denote its orientation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D69490D-5697-296C-84B4-9E76F047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206" y="1333210"/>
                <a:ext cx="5862412" cy="954107"/>
              </a:xfrm>
              <a:prstGeom prst="rect">
                <a:avLst/>
              </a:prstGeom>
              <a:blipFill>
                <a:blip r:embed="rId3"/>
                <a:stretch>
                  <a:fillRect l="-2079" t="-7051" r="-1040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/>
              <p:nvPr/>
            </p:nvSpPr>
            <p:spPr>
              <a:xfrm>
                <a:off x="141357" y="1298484"/>
                <a:ext cx="3309598" cy="3424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0" lang="en-US" altLang="zh-CN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0" lang="en-US" altLang="zh-CN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B6161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2000" i="1" dirty="0">
                  <a:solidFill>
                    <a:srgbClr val="B61616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CN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A2464B-2E7D-DE15-F3B9-60A49BA1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57" y="1298484"/>
                <a:ext cx="3309598" cy="3424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/>
              <p:nvPr/>
            </p:nvSpPr>
            <p:spPr>
              <a:xfrm>
                <a:off x="9193251" y="898374"/>
                <a:ext cx="30256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ReLU(x)=max(0,x)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123307-0354-0122-F019-91573248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251" y="898374"/>
                <a:ext cx="3025698" cy="400110"/>
              </a:xfrm>
              <a:prstGeom prst="rect">
                <a:avLst/>
              </a:prstGeom>
              <a:blipFill>
                <a:blip r:embed="rId5"/>
                <a:stretch>
                  <a:fillRect t="-6061" r="-2218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D65CA1B-0324-DD71-0D26-93598DA78F09}"/>
              </a:ext>
            </a:extLst>
          </p:cNvPr>
          <p:cNvCxnSpPr>
            <a:cxnSpLocks/>
          </p:cNvCxnSpPr>
          <p:nvPr/>
        </p:nvCxnSpPr>
        <p:spPr>
          <a:xfrm flipH="1">
            <a:off x="11011847" y="1900092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25C6AF3-D1C4-3C68-C2CB-0F928C67F9D8}"/>
              </a:ext>
            </a:extLst>
          </p:cNvPr>
          <p:cNvCxnSpPr>
            <a:cxnSpLocks/>
          </p:cNvCxnSpPr>
          <p:nvPr/>
        </p:nvCxnSpPr>
        <p:spPr>
          <a:xfrm>
            <a:off x="9975419" y="3330959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DB6804-F623-0661-F0D8-9F6092124D93}"/>
                  </a:ext>
                </a:extLst>
              </p:cNvPr>
              <p:cNvSpPr txBox="1"/>
              <p:nvPr/>
            </p:nvSpPr>
            <p:spPr>
              <a:xfrm>
                <a:off x="5794298" y="5221576"/>
                <a:ext cx="7700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DB6804-F623-0661-F0D8-9F6092124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298" y="5221576"/>
                <a:ext cx="77005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05F3BA-6D67-559C-0FE1-1F072DE50D20}"/>
                  </a:ext>
                </a:extLst>
              </p:cNvPr>
              <p:cNvSpPr txBox="1"/>
              <p:nvPr/>
            </p:nvSpPr>
            <p:spPr>
              <a:xfrm>
                <a:off x="3698488" y="3609085"/>
                <a:ext cx="7700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05F3BA-6D67-559C-0FE1-1F072DE5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488" y="3609085"/>
                <a:ext cx="77005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6FCE1C1-188A-0558-8639-6ED8F98E2675}"/>
                  </a:ext>
                </a:extLst>
              </p:cNvPr>
              <p:cNvSpPr txBox="1"/>
              <p:nvPr/>
            </p:nvSpPr>
            <p:spPr>
              <a:xfrm>
                <a:off x="5889501" y="3538304"/>
                <a:ext cx="7700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6FCE1C1-188A-0558-8639-6ED8F98E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501" y="3538304"/>
                <a:ext cx="770052" cy="523220"/>
              </a:xfrm>
              <a:prstGeom prst="rect">
                <a:avLst/>
              </a:prstGeom>
              <a:blipFill>
                <a:blip r:embed="rId12"/>
                <a:stretch>
                  <a:fillRect r="-7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C00DC17-9916-19D1-17EB-4DAB65E90940}"/>
                  </a:ext>
                </a:extLst>
              </p:cNvPr>
              <p:cNvSpPr txBox="1"/>
              <p:nvPr/>
            </p:nvSpPr>
            <p:spPr>
              <a:xfrm>
                <a:off x="8896612" y="3737910"/>
                <a:ext cx="3429823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dirty="0">
                    <a:solidFill>
                      <a:srgbClr val="B61616"/>
                    </a:solidFill>
                  </a:rPr>
                  <a:t>Act </a:t>
                </a:r>
                <a:r>
                  <a:rPr lang="en-US" altLang="zh-CN" dirty="0" err="1">
                    <a:solidFill>
                      <a:srgbClr val="B61616"/>
                    </a:solidFill>
                  </a:rPr>
                  <a:t>func</a:t>
                </a:r>
                <a:r>
                  <a:rPr lang="en-US" altLang="zh-CN" dirty="0">
                    <a:solidFill>
                      <a:srgbClr val="B61616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B6161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242C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rgbClr val="242C2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rgbClr val="242C2D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242C2D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solidFill>
                                  <a:srgbClr val="B6161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smtClean="0">
                                <a:solidFill>
                                  <a:srgbClr val="B6161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solidFill>
                          <a:srgbClr val="B6161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B6161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C00DC17-9916-19D1-17EB-4DAB65E9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612" y="3737910"/>
                <a:ext cx="3429823" cy="404983"/>
              </a:xfrm>
              <a:prstGeom prst="rect">
                <a:avLst/>
              </a:prstGeom>
              <a:blipFill>
                <a:blip r:embed="rId13"/>
                <a:stretch>
                  <a:fillRect l="-1421" b="-20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08352C-54BD-04F7-3CE8-C110D9523D15}"/>
                  </a:ext>
                </a:extLst>
              </p:cNvPr>
              <p:cNvSpPr txBox="1"/>
              <p:nvPr/>
            </p:nvSpPr>
            <p:spPr>
              <a:xfrm>
                <a:off x="9080651" y="4186305"/>
                <a:ext cx="283935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Angle---Turning point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>
                  <a:solidFill>
                    <a:srgbClr val="B61616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𝑥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=−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𝑏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/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08352C-54BD-04F7-3CE8-C110D9523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651" y="4186305"/>
                <a:ext cx="2839359" cy="1015663"/>
              </a:xfrm>
              <a:prstGeom prst="rect">
                <a:avLst/>
              </a:prstGeom>
              <a:blipFill>
                <a:blip r:embed="rId14"/>
                <a:stretch>
                  <a:fillRect l="-2366" t="-3012" b="-5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630BFE-A6AD-E046-6E4D-2BD41A274B7C}"/>
                  </a:ext>
                </a:extLst>
              </p:cNvPr>
              <p:cNvSpPr txBox="1"/>
              <p:nvPr/>
            </p:nvSpPr>
            <p:spPr>
              <a:xfrm>
                <a:off x="9172614" y="5277153"/>
                <a:ext cx="28778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cs typeface="+mn-cs"/>
                  </a:rPr>
                  <a:t>Angle</a:t>
                </a:r>
                <a:r>
                  <a:rPr kumimoji="0" lang="zh-CN" alt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cs typeface="+mn-cs"/>
                  </a:rPr>
                  <a:t>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𝑤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630BFE-A6AD-E046-6E4D-2BD41A27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614" y="5277153"/>
                <a:ext cx="2877818" cy="369332"/>
              </a:xfrm>
              <a:prstGeom prst="rect">
                <a:avLst/>
              </a:prstGeom>
              <a:blipFill>
                <a:blip r:embed="rId15"/>
                <a:stretch>
                  <a:fillRect l="-1907" t="-15000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79FC263A-726E-7A49-A013-E6DB1404E9D4}"/>
                  </a:ext>
                </a:extLst>
              </p:cNvPr>
              <p:cNvSpPr txBox="1"/>
              <p:nvPr/>
            </p:nvSpPr>
            <p:spPr>
              <a:xfrm>
                <a:off x="983502" y="2449361"/>
                <a:ext cx="165771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79FC263A-726E-7A49-A013-E6DB1404E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02" y="2449361"/>
                <a:ext cx="1657719" cy="7368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26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21" grpId="0"/>
      <p:bldP spid="2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7E2CD-7A6B-47AD-93AC-AF40590A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survive in such complex configurations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45F38-0CA1-4D78-8E20-805180BA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26" y="1144401"/>
            <a:ext cx="3284073" cy="217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7065DB-6036-41A3-AEA4-6E8117E2E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1" y="1144400"/>
            <a:ext cx="3870263" cy="217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eview">
            <a:extLst>
              <a:ext uri="{FF2B5EF4-FFF2-40B4-BE49-F238E27FC236}">
                <a16:creationId xmlns:a16="http://schemas.microsoft.com/office/drawing/2014/main" id="{2237BDA8-4F21-4500-B2E5-EB1DAB33B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90" y="3469340"/>
            <a:ext cx="3400664" cy="26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review">
            <a:extLst>
              <a:ext uri="{FF2B5EF4-FFF2-40B4-BE49-F238E27FC236}">
                <a16:creationId xmlns:a16="http://schemas.microsoft.com/office/drawing/2014/main" id="{992E5154-05AF-4ABC-9165-D4364EC5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49" y="3536578"/>
            <a:ext cx="3400664" cy="26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E4724B5-1661-45B4-B074-52F85C45791A}"/>
              </a:ext>
            </a:extLst>
          </p:cNvPr>
          <p:cNvSpPr/>
          <p:nvPr/>
        </p:nvSpPr>
        <p:spPr>
          <a:xfrm>
            <a:off x="7669306" y="4831977"/>
            <a:ext cx="1017494" cy="596159"/>
          </a:xfrm>
          <a:custGeom>
            <a:avLst/>
            <a:gdLst>
              <a:gd name="connsiteX0" fmla="*/ 0 w 1017494"/>
              <a:gd name="connsiteY0" fmla="*/ 0 h 596159"/>
              <a:gd name="connsiteX1" fmla="*/ 22412 w 1017494"/>
              <a:gd name="connsiteY1" fmla="*/ 8964 h 596159"/>
              <a:gd name="connsiteX2" fmla="*/ 26894 w 1017494"/>
              <a:gd name="connsiteY2" fmla="*/ 31376 h 596159"/>
              <a:gd name="connsiteX3" fmla="*/ 35859 w 1017494"/>
              <a:gd name="connsiteY3" fmla="*/ 44823 h 596159"/>
              <a:gd name="connsiteX4" fmla="*/ 58271 w 1017494"/>
              <a:gd name="connsiteY4" fmla="*/ 94129 h 596159"/>
              <a:gd name="connsiteX5" fmla="*/ 76200 w 1017494"/>
              <a:gd name="connsiteY5" fmla="*/ 129988 h 596159"/>
              <a:gd name="connsiteX6" fmla="*/ 89647 w 1017494"/>
              <a:gd name="connsiteY6" fmla="*/ 161364 h 596159"/>
              <a:gd name="connsiteX7" fmla="*/ 107577 w 1017494"/>
              <a:gd name="connsiteY7" fmla="*/ 197223 h 596159"/>
              <a:gd name="connsiteX8" fmla="*/ 129988 w 1017494"/>
              <a:gd name="connsiteY8" fmla="*/ 219635 h 596159"/>
              <a:gd name="connsiteX9" fmla="*/ 147918 w 1017494"/>
              <a:gd name="connsiteY9" fmla="*/ 242047 h 596159"/>
              <a:gd name="connsiteX10" fmla="*/ 156883 w 1017494"/>
              <a:gd name="connsiteY10" fmla="*/ 255494 h 596159"/>
              <a:gd name="connsiteX11" fmla="*/ 170330 w 1017494"/>
              <a:gd name="connsiteY11" fmla="*/ 264459 h 596159"/>
              <a:gd name="connsiteX12" fmla="*/ 197224 w 1017494"/>
              <a:gd name="connsiteY12" fmla="*/ 300317 h 596159"/>
              <a:gd name="connsiteX13" fmla="*/ 206188 w 1017494"/>
              <a:gd name="connsiteY13" fmla="*/ 318247 h 596159"/>
              <a:gd name="connsiteX14" fmla="*/ 224118 w 1017494"/>
              <a:gd name="connsiteY14" fmla="*/ 331694 h 596159"/>
              <a:gd name="connsiteX15" fmla="*/ 255494 w 1017494"/>
              <a:gd name="connsiteY15" fmla="*/ 358588 h 596159"/>
              <a:gd name="connsiteX16" fmla="*/ 291353 w 1017494"/>
              <a:gd name="connsiteY16" fmla="*/ 385482 h 596159"/>
              <a:gd name="connsiteX17" fmla="*/ 304800 w 1017494"/>
              <a:gd name="connsiteY17" fmla="*/ 394447 h 596159"/>
              <a:gd name="connsiteX18" fmla="*/ 318247 w 1017494"/>
              <a:gd name="connsiteY18" fmla="*/ 407894 h 596159"/>
              <a:gd name="connsiteX19" fmla="*/ 331694 w 1017494"/>
              <a:gd name="connsiteY19" fmla="*/ 412376 h 596159"/>
              <a:gd name="connsiteX20" fmla="*/ 354106 w 1017494"/>
              <a:gd name="connsiteY20" fmla="*/ 425823 h 596159"/>
              <a:gd name="connsiteX21" fmla="*/ 372035 w 1017494"/>
              <a:gd name="connsiteY21" fmla="*/ 434788 h 596159"/>
              <a:gd name="connsiteX22" fmla="*/ 394447 w 1017494"/>
              <a:gd name="connsiteY22" fmla="*/ 448235 h 596159"/>
              <a:gd name="connsiteX23" fmla="*/ 407894 w 1017494"/>
              <a:gd name="connsiteY23" fmla="*/ 452717 h 596159"/>
              <a:gd name="connsiteX24" fmla="*/ 425824 w 1017494"/>
              <a:gd name="connsiteY24" fmla="*/ 461682 h 596159"/>
              <a:gd name="connsiteX25" fmla="*/ 439271 w 1017494"/>
              <a:gd name="connsiteY25" fmla="*/ 466164 h 596159"/>
              <a:gd name="connsiteX26" fmla="*/ 484094 w 1017494"/>
              <a:gd name="connsiteY26" fmla="*/ 493059 h 596159"/>
              <a:gd name="connsiteX27" fmla="*/ 506506 w 1017494"/>
              <a:gd name="connsiteY27" fmla="*/ 506506 h 596159"/>
              <a:gd name="connsiteX28" fmla="*/ 519953 w 1017494"/>
              <a:gd name="connsiteY28" fmla="*/ 515470 h 596159"/>
              <a:gd name="connsiteX29" fmla="*/ 551330 w 1017494"/>
              <a:gd name="connsiteY29" fmla="*/ 524435 h 596159"/>
              <a:gd name="connsiteX30" fmla="*/ 645459 w 1017494"/>
              <a:gd name="connsiteY30" fmla="*/ 537882 h 596159"/>
              <a:gd name="connsiteX31" fmla="*/ 672353 w 1017494"/>
              <a:gd name="connsiteY31" fmla="*/ 542364 h 596159"/>
              <a:gd name="connsiteX32" fmla="*/ 694765 w 1017494"/>
              <a:gd name="connsiteY32" fmla="*/ 546847 h 596159"/>
              <a:gd name="connsiteX33" fmla="*/ 739588 w 1017494"/>
              <a:gd name="connsiteY33" fmla="*/ 551329 h 596159"/>
              <a:gd name="connsiteX34" fmla="*/ 802341 w 1017494"/>
              <a:gd name="connsiteY34" fmla="*/ 569259 h 596159"/>
              <a:gd name="connsiteX35" fmla="*/ 820271 w 1017494"/>
              <a:gd name="connsiteY35" fmla="*/ 573741 h 596159"/>
              <a:gd name="connsiteX36" fmla="*/ 865094 w 1017494"/>
              <a:gd name="connsiteY36" fmla="*/ 578223 h 596159"/>
              <a:gd name="connsiteX37" fmla="*/ 887506 w 1017494"/>
              <a:gd name="connsiteY37" fmla="*/ 582706 h 596159"/>
              <a:gd name="connsiteX38" fmla="*/ 905435 w 1017494"/>
              <a:gd name="connsiteY38" fmla="*/ 587188 h 596159"/>
              <a:gd name="connsiteX39" fmla="*/ 1017494 w 1017494"/>
              <a:gd name="connsiteY39" fmla="*/ 596153 h 59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17494" h="596159">
                <a:moveTo>
                  <a:pt x="0" y="0"/>
                </a:moveTo>
                <a:cubicBezTo>
                  <a:pt x="7471" y="2988"/>
                  <a:pt x="17176" y="2855"/>
                  <a:pt x="22412" y="8964"/>
                </a:cubicBezTo>
                <a:cubicBezTo>
                  <a:pt x="27370" y="14748"/>
                  <a:pt x="24219" y="24242"/>
                  <a:pt x="26894" y="31376"/>
                </a:cubicBezTo>
                <a:cubicBezTo>
                  <a:pt x="28786" y="36420"/>
                  <a:pt x="33243" y="40114"/>
                  <a:pt x="35859" y="44823"/>
                </a:cubicBezTo>
                <a:cubicBezTo>
                  <a:pt x="57969" y="84620"/>
                  <a:pt x="41518" y="57830"/>
                  <a:pt x="58271" y="94129"/>
                </a:cubicBezTo>
                <a:cubicBezTo>
                  <a:pt x="63871" y="106263"/>
                  <a:pt x="70936" y="117705"/>
                  <a:pt x="76200" y="129988"/>
                </a:cubicBezTo>
                <a:cubicBezTo>
                  <a:pt x="80682" y="140447"/>
                  <a:pt x="84835" y="151053"/>
                  <a:pt x="89647" y="161364"/>
                </a:cubicBezTo>
                <a:cubicBezTo>
                  <a:pt x="95299" y="173474"/>
                  <a:pt x="98127" y="187773"/>
                  <a:pt x="107577" y="197223"/>
                </a:cubicBezTo>
                <a:cubicBezTo>
                  <a:pt x="115047" y="204694"/>
                  <a:pt x="122921" y="211782"/>
                  <a:pt x="129988" y="219635"/>
                </a:cubicBezTo>
                <a:cubicBezTo>
                  <a:pt x="136388" y="226746"/>
                  <a:pt x="142178" y="234393"/>
                  <a:pt x="147918" y="242047"/>
                </a:cubicBezTo>
                <a:cubicBezTo>
                  <a:pt x="151150" y="246357"/>
                  <a:pt x="153074" y="251685"/>
                  <a:pt x="156883" y="255494"/>
                </a:cubicBezTo>
                <a:cubicBezTo>
                  <a:pt x="160692" y="259303"/>
                  <a:pt x="165848" y="261471"/>
                  <a:pt x="170330" y="264459"/>
                </a:cubicBezTo>
                <a:cubicBezTo>
                  <a:pt x="192029" y="307859"/>
                  <a:pt x="163241" y="255006"/>
                  <a:pt x="197224" y="300317"/>
                </a:cubicBezTo>
                <a:cubicBezTo>
                  <a:pt x="201233" y="305663"/>
                  <a:pt x="201839" y="313174"/>
                  <a:pt x="206188" y="318247"/>
                </a:cubicBezTo>
                <a:cubicBezTo>
                  <a:pt x="211050" y="323919"/>
                  <a:pt x="218336" y="326963"/>
                  <a:pt x="224118" y="331694"/>
                </a:cubicBezTo>
                <a:cubicBezTo>
                  <a:pt x="234779" y="340417"/>
                  <a:pt x="245340" y="349280"/>
                  <a:pt x="255494" y="358588"/>
                </a:cubicBezTo>
                <a:cubicBezTo>
                  <a:pt x="284925" y="385567"/>
                  <a:pt x="266238" y="377111"/>
                  <a:pt x="291353" y="385482"/>
                </a:cubicBezTo>
                <a:cubicBezTo>
                  <a:pt x="295835" y="388470"/>
                  <a:pt x="300661" y="390998"/>
                  <a:pt x="304800" y="394447"/>
                </a:cubicBezTo>
                <a:cubicBezTo>
                  <a:pt x="309670" y="398505"/>
                  <a:pt x="312973" y="404378"/>
                  <a:pt x="318247" y="407894"/>
                </a:cubicBezTo>
                <a:cubicBezTo>
                  <a:pt x="322178" y="410515"/>
                  <a:pt x="327468" y="410263"/>
                  <a:pt x="331694" y="412376"/>
                </a:cubicBezTo>
                <a:cubicBezTo>
                  <a:pt x="339486" y="416272"/>
                  <a:pt x="346490" y="421592"/>
                  <a:pt x="354106" y="425823"/>
                </a:cubicBezTo>
                <a:cubicBezTo>
                  <a:pt x="359947" y="429068"/>
                  <a:pt x="366194" y="431543"/>
                  <a:pt x="372035" y="434788"/>
                </a:cubicBezTo>
                <a:cubicBezTo>
                  <a:pt x="379651" y="439019"/>
                  <a:pt x="386655" y="444339"/>
                  <a:pt x="394447" y="448235"/>
                </a:cubicBezTo>
                <a:cubicBezTo>
                  <a:pt x="398673" y="450348"/>
                  <a:pt x="403551" y="450856"/>
                  <a:pt x="407894" y="452717"/>
                </a:cubicBezTo>
                <a:cubicBezTo>
                  <a:pt x="414036" y="455349"/>
                  <a:pt x="419682" y="459050"/>
                  <a:pt x="425824" y="461682"/>
                </a:cubicBezTo>
                <a:cubicBezTo>
                  <a:pt x="430167" y="463543"/>
                  <a:pt x="435111" y="463924"/>
                  <a:pt x="439271" y="466164"/>
                </a:cubicBezTo>
                <a:cubicBezTo>
                  <a:pt x="454612" y="474425"/>
                  <a:pt x="469153" y="484094"/>
                  <a:pt x="484094" y="493059"/>
                </a:cubicBezTo>
                <a:cubicBezTo>
                  <a:pt x="491565" y="497541"/>
                  <a:pt x="499257" y="501674"/>
                  <a:pt x="506506" y="506506"/>
                </a:cubicBezTo>
                <a:cubicBezTo>
                  <a:pt x="510988" y="509494"/>
                  <a:pt x="514951" y="513469"/>
                  <a:pt x="519953" y="515470"/>
                </a:cubicBezTo>
                <a:cubicBezTo>
                  <a:pt x="530053" y="519510"/>
                  <a:pt x="540820" y="521632"/>
                  <a:pt x="551330" y="524435"/>
                </a:cubicBezTo>
                <a:cubicBezTo>
                  <a:pt x="601279" y="537755"/>
                  <a:pt x="582506" y="533040"/>
                  <a:pt x="645459" y="537882"/>
                </a:cubicBezTo>
                <a:lnTo>
                  <a:pt x="672353" y="542364"/>
                </a:lnTo>
                <a:cubicBezTo>
                  <a:pt x="679849" y="543727"/>
                  <a:pt x="687213" y="545840"/>
                  <a:pt x="694765" y="546847"/>
                </a:cubicBezTo>
                <a:cubicBezTo>
                  <a:pt x="709649" y="548832"/>
                  <a:pt x="724647" y="549835"/>
                  <a:pt x="739588" y="551329"/>
                </a:cubicBezTo>
                <a:lnTo>
                  <a:pt x="802341" y="569259"/>
                </a:lnTo>
                <a:cubicBezTo>
                  <a:pt x="808277" y="570908"/>
                  <a:pt x="814172" y="572870"/>
                  <a:pt x="820271" y="573741"/>
                </a:cubicBezTo>
                <a:cubicBezTo>
                  <a:pt x="835136" y="575864"/>
                  <a:pt x="850153" y="576729"/>
                  <a:pt x="865094" y="578223"/>
                </a:cubicBezTo>
                <a:cubicBezTo>
                  <a:pt x="872565" y="579717"/>
                  <a:pt x="880069" y="581053"/>
                  <a:pt x="887506" y="582706"/>
                </a:cubicBezTo>
                <a:cubicBezTo>
                  <a:pt x="893520" y="584042"/>
                  <a:pt x="899319" y="586454"/>
                  <a:pt x="905435" y="587188"/>
                </a:cubicBezTo>
                <a:cubicBezTo>
                  <a:pt x="984866" y="596720"/>
                  <a:pt x="971962" y="596153"/>
                  <a:pt x="1017494" y="596153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35DB1A4-420B-4D4B-8896-69448146E6D1}"/>
              </a:ext>
            </a:extLst>
          </p:cNvPr>
          <p:cNvSpPr/>
          <p:nvPr/>
        </p:nvSpPr>
        <p:spPr>
          <a:xfrm>
            <a:off x="2151529" y="4787153"/>
            <a:ext cx="1587023" cy="811306"/>
          </a:xfrm>
          <a:custGeom>
            <a:avLst/>
            <a:gdLst>
              <a:gd name="connsiteX0" fmla="*/ 0 w 1587023"/>
              <a:gd name="connsiteY0" fmla="*/ 4482 h 811306"/>
              <a:gd name="connsiteX1" fmla="*/ 22412 w 1587023"/>
              <a:gd name="connsiteY1" fmla="*/ 8965 h 811306"/>
              <a:gd name="connsiteX2" fmla="*/ 31377 w 1587023"/>
              <a:gd name="connsiteY2" fmla="*/ 22412 h 811306"/>
              <a:gd name="connsiteX3" fmla="*/ 44824 w 1587023"/>
              <a:gd name="connsiteY3" fmla="*/ 26894 h 811306"/>
              <a:gd name="connsiteX4" fmla="*/ 58271 w 1587023"/>
              <a:gd name="connsiteY4" fmla="*/ 40341 h 811306"/>
              <a:gd name="connsiteX5" fmla="*/ 62753 w 1587023"/>
              <a:gd name="connsiteY5" fmla="*/ 53788 h 811306"/>
              <a:gd name="connsiteX6" fmla="*/ 76200 w 1587023"/>
              <a:gd name="connsiteY6" fmla="*/ 62753 h 811306"/>
              <a:gd name="connsiteX7" fmla="*/ 94130 w 1587023"/>
              <a:gd name="connsiteY7" fmla="*/ 98612 h 811306"/>
              <a:gd name="connsiteX8" fmla="*/ 103095 w 1587023"/>
              <a:gd name="connsiteY8" fmla="*/ 116541 h 811306"/>
              <a:gd name="connsiteX9" fmla="*/ 112059 w 1587023"/>
              <a:gd name="connsiteY9" fmla="*/ 138953 h 811306"/>
              <a:gd name="connsiteX10" fmla="*/ 125506 w 1587023"/>
              <a:gd name="connsiteY10" fmla="*/ 156882 h 811306"/>
              <a:gd name="connsiteX11" fmla="*/ 134471 w 1587023"/>
              <a:gd name="connsiteY11" fmla="*/ 174812 h 811306"/>
              <a:gd name="connsiteX12" fmla="*/ 143436 w 1587023"/>
              <a:gd name="connsiteY12" fmla="*/ 188259 h 811306"/>
              <a:gd name="connsiteX13" fmla="*/ 156883 w 1587023"/>
              <a:gd name="connsiteY13" fmla="*/ 210671 h 811306"/>
              <a:gd name="connsiteX14" fmla="*/ 170330 w 1587023"/>
              <a:gd name="connsiteY14" fmla="*/ 219635 h 811306"/>
              <a:gd name="connsiteX15" fmla="*/ 201706 w 1587023"/>
              <a:gd name="connsiteY15" fmla="*/ 233082 h 811306"/>
              <a:gd name="connsiteX16" fmla="*/ 358589 w 1587023"/>
              <a:gd name="connsiteY16" fmla="*/ 228600 h 811306"/>
              <a:gd name="connsiteX17" fmla="*/ 376518 w 1587023"/>
              <a:gd name="connsiteY17" fmla="*/ 210671 h 811306"/>
              <a:gd name="connsiteX18" fmla="*/ 389965 w 1587023"/>
              <a:gd name="connsiteY18" fmla="*/ 206188 h 811306"/>
              <a:gd name="connsiteX19" fmla="*/ 407895 w 1587023"/>
              <a:gd name="connsiteY19" fmla="*/ 183776 h 811306"/>
              <a:gd name="connsiteX20" fmla="*/ 430306 w 1587023"/>
              <a:gd name="connsiteY20" fmla="*/ 152400 h 811306"/>
              <a:gd name="connsiteX21" fmla="*/ 452718 w 1587023"/>
              <a:gd name="connsiteY21" fmla="*/ 107576 h 811306"/>
              <a:gd name="connsiteX22" fmla="*/ 448236 w 1587023"/>
              <a:gd name="connsiteY22" fmla="*/ 85165 h 811306"/>
              <a:gd name="connsiteX23" fmla="*/ 434789 w 1587023"/>
              <a:gd name="connsiteY23" fmla="*/ 76200 h 811306"/>
              <a:gd name="connsiteX24" fmla="*/ 412377 w 1587023"/>
              <a:gd name="connsiteY24" fmla="*/ 67235 h 811306"/>
              <a:gd name="connsiteX25" fmla="*/ 394447 w 1587023"/>
              <a:gd name="connsiteY25" fmla="*/ 58271 h 811306"/>
              <a:gd name="connsiteX26" fmla="*/ 394447 w 1587023"/>
              <a:gd name="connsiteY26" fmla="*/ 31376 h 811306"/>
              <a:gd name="connsiteX27" fmla="*/ 555812 w 1587023"/>
              <a:gd name="connsiteY27" fmla="*/ 35859 h 811306"/>
              <a:gd name="connsiteX28" fmla="*/ 591671 w 1587023"/>
              <a:gd name="connsiteY28" fmla="*/ 49306 h 811306"/>
              <a:gd name="connsiteX29" fmla="*/ 636495 w 1587023"/>
              <a:gd name="connsiteY29" fmla="*/ 53788 h 811306"/>
              <a:gd name="connsiteX30" fmla="*/ 690283 w 1587023"/>
              <a:gd name="connsiteY30" fmla="*/ 49306 h 811306"/>
              <a:gd name="connsiteX31" fmla="*/ 712695 w 1587023"/>
              <a:gd name="connsiteY31" fmla="*/ 44823 h 811306"/>
              <a:gd name="connsiteX32" fmla="*/ 748553 w 1587023"/>
              <a:gd name="connsiteY32" fmla="*/ 22412 h 811306"/>
              <a:gd name="connsiteX33" fmla="*/ 766483 w 1587023"/>
              <a:gd name="connsiteY33" fmla="*/ 17929 h 811306"/>
              <a:gd name="connsiteX34" fmla="*/ 797859 w 1587023"/>
              <a:gd name="connsiteY34" fmla="*/ 4482 h 811306"/>
              <a:gd name="connsiteX35" fmla="*/ 838200 w 1587023"/>
              <a:gd name="connsiteY35" fmla="*/ 0 h 811306"/>
              <a:gd name="connsiteX36" fmla="*/ 900953 w 1587023"/>
              <a:gd name="connsiteY36" fmla="*/ 4482 h 811306"/>
              <a:gd name="connsiteX37" fmla="*/ 923365 w 1587023"/>
              <a:gd name="connsiteY37" fmla="*/ 58271 h 811306"/>
              <a:gd name="connsiteX38" fmla="*/ 941295 w 1587023"/>
              <a:gd name="connsiteY38" fmla="*/ 98612 h 811306"/>
              <a:gd name="connsiteX39" fmla="*/ 959224 w 1587023"/>
              <a:gd name="connsiteY39" fmla="*/ 116541 h 811306"/>
              <a:gd name="connsiteX40" fmla="*/ 977153 w 1587023"/>
              <a:gd name="connsiteY40" fmla="*/ 129988 h 811306"/>
              <a:gd name="connsiteX41" fmla="*/ 1039906 w 1587023"/>
              <a:gd name="connsiteY41" fmla="*/ 134471 h 811306"/>
              <a:gd name="connsiteX42" fmla="*/ 1165412 w 1587023"/>
              <a:gd name="connsiteY42" fmla="*/ 147918 h 811306"/>
              <a:gd name="connsiteX43" fmla="*/ 1183342 w 1587023"/>
              <a:gd name="connsiteY43" fmla="*/ 152400 h 811306"/>
              <a:gd name="connsiteX44" fmla="*/ 1340224 w 1587023"/>
              <a:gd name="connsiteY44" fmla="*/ 179294 h 811306"/>
              <a:gd name="connsiteX45" fmla="*/ 1402977 w 1587023"/>
              <a:gd name="connsiteY45" fmla="*/ 156882 h 811306"/>
              <a:gd name="connsiteX46" fmla="*/ 1434353 w 1587023"/>
              <a:gd name="connsiteY46" fmla="*/ 116541 h 811306"/>
              <a:gd name="connsiteX47" fmla="*/ 1461247 w 1587023"/>
              <a:gd name="connsiteY47" fmla="*/ 179294 h 811306"/>
              <a:gd name="connsiteX48" fmla="*/ 1465730 w 1587023"/>
              <a:gd name="connsiteY48" fmla="*/ 286871 h 811306"/>
              <a:gd name="connsiteX49" fmla="*/ 1492624 w 1587023"/>
              <a:gd name="connsiteY49" fmla="*/ 318247 h 811306"/>
              <a:gd name="connsiteX50" fmla="*/ 1537447 w 1587023"/>
              <a:gd name="connsiteY50" fmla="*/ 358588 h 811306"/>
              <a:gd name="connsiteX51" fmla="*/ 1564342 w 1587023"/>
              <a:gd name="connsiteY51" fmla="*/ 372035 h 811306"/>
              <a:gd name="connsiteX52" fmla="*/ 1586753 w 1587023"/>
              <a:gd name="connsiteY52" fmla="*/ 398929 h 811306"/>
              <a:gd name="connsiteX53" fmla="*/ 1555377 w 1587023"/>
              <a:gd name="connsiteY53" fmla="*/ 434788 h 811306"/>
              <a:gd name="connsiteX54" fmla="*/ 1532965 w 1587023"/>
              <a:gd name="connsiteY54" fmla="*/ 443753 h 811306"/>
              <a:gd name="connsiteX55" fmla="*/ 1506071 w 1587023"/>
              <a:gd name="connsiteY55" fmla="*/ 452718 h 811306"/>
              <a:gd name="connsiteX56" fmla="*/ 1474695 w 1587023"/>
              <a:gd name="connsiteY56" fmla="*/ 470647 h 811306"/>
              <a:gd name="connsiteX57" fmla="*/ 1456765 w 1587023"/>
              <a:gd name="connsiteY57" fmla="*/ 475129 h 811306"/>
              <a:gd name="connsiteX58" fmla="*/ 1429871 w 1587023"/>
              <a:gd name="connsiteY58" fmla="*/ 493059 h 811306"/>
              <a:gd name="connsiteX59" fmla="*/ 1376083 w 1587023"/>
              <a:gd name="connsiteY59" fmla="*/ 524435 h 811306"/>
              <a:gd name="connsiteX60" fmla="*/ 1340224 w 1587023"/>
              <a:gd name="connsiteY60" fmla="*/ 555812 h 811306"/>
              <a:gd name="connsiteX61" fmla="*/ 1299883 w 1587023"/>
              <a:gd name="connsiteY61" fmla="*/ 591671 h 811306"/>
              <a:gd name="connsiteX62" fmla="*/ 1241612 w 1587023"/>
              <a:gd name="connsiteY62" fmla="*/ 623047 h 811306"/>
              <a:gd name="connsiteX63" fmla="*/ 1201271 w 1587023"/>
              <a:gd name="connsiteY63" fmla="*/ 654423 h 811306"/>
              <a:gd name="connsiteX64" fmla="*/ 1192306 w 1587023"/>
              <a:gd name="connsiteY64" fmla="*/ 667871 h 811306"/>
              <a:gd name="connsiteX65" fmla="*/ 1196789 w 1587023"/>
              <a:gd name="connsiteY65" fmla="*/ 721659 h 811306"/>
              <a:gd name="connsiteX66" fmla="*/ 1214718 w 1587023"/>
              <a:gd name="connsiteY66" fmla="*/ 744071 h 811306"/>
              <a:gd name="connsiteX67" fmla="*/ 1219200 w 1587023"/>
              <a:gd name="connsiteY67" fmla="*/ 762000 h 811306"/>
              <a:gd name="connsiteX68" fmla="*/ 1223683 w 1587023"/>
              <a:gd name="connsiteY68" fmla="*/ 775447 h 811306"/>
              <a:gd name="connsiteX69" fmla="*/ 1210236 w 1587023"/>
              <a:gd name="connsiteY69" fmla="*/ 784412 h 811306"/>
              <a:gd name="connsiteX70" fmla="*/ 1201271 w 1587023"/>
              <a:gd name="connsiteY70" fmla="*/ 811306 h 8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587023" h="811306">
                <a:moveTo>
                  <a:pt x="0" y="4482"/>
                </a:moveTo>
                <a:cubicBezTo>
                  <a:pt x="7471" y="5976"/>
                  <a:pt x="15797" y="5185"/>
                  <a:pt x="22412" y="8965"/>
                </a:cubicBezTo>
                <a:cubicBezTo>
                  <a:pt x="27089" y="11638"/>
                  <a:pt x="27170" y="19047"/>
                  <a:pt x="31377" y="22412"/>
                </a:cubicBezTo>
                <a:cubicBezTo>
                  <a:pt x="35066" y="25363"/>
                  <a:pt x="40342" y="25400"/>
                  <a:pt x="44824" y="26894"/>
                </a:cubicBezTo>
                <a:cubicBezTo>
                  <a:pt x="49306" y="31376"/>
                  <a:pt x="54755" y="35067"/>
                  <a:pt x="58271" y="40341"/>
                </a:cubicBezTo>
                <a:cubicBezTo>
                  <a:pt x="60892" y="44272"/>
                  <a:pt x="59802" y="50099"/>
                  <a:pt x="62753" y="53788"/>
                </a:cubicBezTo>
                <a:cubicBezTo>
                  <a:pt x="66118" y="57995"/>
                  <a:pt x="71718" y="59765"/>
                  <a:pt x="76200" y="62753"/>
                </a:cubicBezTo>
                <a:lnTo>
                  <a:pt x="94130" y="98612"/>
                </a:lnTo>
                <a:cubicBezTo>
                  <a:pt x="97118" y="104588"/>
                  <a:pt x="100614" y="110337"/>
                  <a:pt x="103095" y="116541"/>
                </a:cubicBezTo>
                <a:cubicBezTo>
                  <a:pt x="106083" y="124012"/>
                  <a:pt x="108152" y="131919"/>
                  <a:pt x="112059" y="138953"/>
                </a:cubicBezTo>
                <a:cubicBezTo>
                  <a:pt x="115687" y="145483"/>
                  <a:pt x="121547" y="150547"/>
                  <a:pt x="125506" y="156882"/>
                </a:cubicBezTo>
                <a:cubicBezTo>
                  <a:pt x="129048" y="162548"/>
                  <a:pt x="131156" y="169010"/>
                  <a:pt x="134471" y="174812"/>
                </a:cubicBezTo>
                <a:cubicBezTo>
                  <a:pt x="137144" y="179489"/>
                  <a:pt x="140581" y="183691"/>
                  <a:pt x="143436" y="188259"/>
                </a:cubicBezTo>
                <a:cubicBezTo>
                  <a:pt x="148053" y="195647"/>
                  <a:pt x="151213" y="204056"/>
                  <a:pt x="156883" y="210671"/>
                </a:cubicBezTo>
                <a:cubicBezTo>
                  <a:pt x="160389" y="214761"/>
                  <a:pt x="165653" y="216962"/>
                  <a:pt x="170330" y="219635"/>
                </a:cubicBezTo>
                <a:cubicBezTo>
                  <a:pt x="185842" y="228499"/>
                  <a:pt x="186617" y="228053"/>
                  <a:pt x="201706" y="233082"/>
                </a:cubicBezTo>
                <a:lnTo>
                  <a:pt x="358589" y="228600"/>
                </a:lnTo>
                <a:cubicBezTo>
                  <a:pt x="366972" y="227525"/>
                  <a:pt x="369641" y="215584"/>
                  <a:pt x="376518" y="210671"/>
                </a:cubicBezTo>
                <a:cubicBezTo>
                  <a:pt x="380363" y="207925"/>
                  <a:pt x="385483" y="207682"/>
                  <a:pt x="389965" y="206188"/>
                </a:cubicBezTo>
                <a:cubicBezTo>
                  <a:pt x="395942" y="198717"/>
                  <a:pt x="401595" y="190976"/>
                  <a:pt x="407895" y="183776"/>
                </a:cubicBezTo>
                <a:cubicBezTo>
                  <a:pt x="421438" y="168299"/>
                  <a:pt x="423387" y="173158"/>
                  <a:pt x="430306" y="152400"/>
                </a:cubicBezTo>
                <a:cubicBezTo>
                  <a:pt x="444979" y="108380"/>
                  <a:pt x="427095" y="124659"/>
                  <a:pt x="452718" y="107576"/>
                </a:cubicBezTo>
                <a:cubicBezTo>
                  <a:pt x="451224" y="100106"/>
                  <a:pt x="452016" y="91780"/>
                  <a:pt x="448236" y="85165"/>
                </a:cubicBezTo>
                <a:cubicBezTo>
                  <a:pt x="445563" y="80488"/>
                  <a:pt x="439607" y="78609"/>
                  <a:pt x="434789" y="76200"/>
                </a:cubicBezTo>
                <a:cubicBezTo>
                  <a:pt x="427592" y="72602"/>
                  <a:pt x="419730" y="70503"/>
                  <a:pt x="412377" y="67235"/>
                </a:cubicBezTo>
                <a:cubicBezTo>
                  <a:pt x="406271" y="64521"/>
                  <a:pt x="400424" y="61259"/>
                  <a:pt x="394447" y="58271"/>
                </a:cubicBezTo>
                <a:cubicBezTo>
                  <a:pt x="392698" y="56522"/>
                  <a:pt x="360338" y="33125"/>
                  <a:pt x="394447" y="31376"/>
                </a:cubicBezTo>
                <a:cubicBezTo>
                  <a:pt x="448185" y="28620"/>
                  <a:pt x="502024" y="34365"/>
                  <a:pt x="555812" y="35859"/>
                </a:cubicBezTo>
                <a:cubicBezTo>
                  <a:pt x="556425" y="36104"/>
                  <a:pt x="585968" y="48429"/>
                  <a:pt x="591671" y="49306"/>
                </a:cubicBezTo>
                <a:cubicBezTo>
                  <a:pt x="606512" y="51589"/>
                  <a:pt x="621554" y="52294"/>
                  <a:pt x="636495" y="53788"/>
                </a:cubicBezTo>
                <a:cubicBezTo>
                  <a:pt x="654424" y="52294"/>
                  <a:pt x="672415" y="51408"/>
                  <a:pt x="690283" y="49306"/>
                </a:cubicBezTo>
                <a:cubicBezTo>
                  <a:pt x="697849" y="48416"/>
                  <a:pt x="705733" y="47917"/>
                  <a:pt x="712695" y="44823"/>
                </a:cubicBezTo>
                <a:cubicBezTo>
                  <a:pt x="788840" y="10979"/>
                  <a:pt x="676654" y="49374"/>
                  <a:pt x="748553" y="22412"/>
                </a:cubicBezTo>
                <a:cubicBezTo>
                  <a:pt x="754321" y="20249"/>
                  <a:pt x="760715" y="20092"/>
                  <a:pt x="766483" y="17929"/>
                </a:cubicBezTo>
                <a:cubicBezTo>
                  <a:pt x="779538" y="13033"/>
                  <a:pt x="784508" y="6707"/>
                  <a:pt x="797859" y="4482"/>
                </a:cubicBezTo>
                <a:cubicBezTo>
                  <a:pt x="811205" y="2258"/>
                  <a:pt x="824753" y="1494"/>
                  <a:pt x="838200" y="0"/>
                </a:cubicBezTo>
                <a:cubicBezTo>
                  <a:pt x="859118" y="1494"/>
                  <a:pt x="881058" y="-2150"/>
                  <a:pt x="900953" y="4482"/>
                </a:cubicBezTo>
                <a:cubicBezTo>
                  <a:pt x="923675" y="12056"/>
                  <a:pt x="919527" y="42919"/>
                  <a:pt x="923365" y="58271"/>
                </a:cubicBezTo>
                <a:cubicBezTo>
                  <a:pt x="924590" y="63173"/>
                  <a:pt x="937221" y="93179"/>
                  <a:pt x="941295" y="98612"/>
                </a:cubicBezTo>
                <a:cubicBezTo>
                  <a:pt x="946366" y="105373"/>
                  <a:pt x="952863" y="110975"/>
                  <a:pt x="959224" y="116541"/>
                </a:cubicBezTo>
                <a:cubicBezTo>
                  <a:pt x="964846" y="121460"/>
                  <a:pt x="969860" y="128367"/>
                  <a:pt x="977153" y="129988"/>
                </a:cubicBezTo>
                <a:cubicBezTo>
                  <a:pt x="997625" y="134537"/>
                  <a:pt x="1018988" y="132977"/>
                  <a:pt x="1039906" y="134471"/>
                </a:cubicBezTo>
                <a:cubicBezTo>
                  <a:pt x="1090404" y="151303"/>
                  <a:pt x="1036733" y="134607"/>
                  <a:pt x="1165412" y="147918"/>
                </a:cubicBezTo>
                <a:cubicBezTo>
                  <a:pt x="1171540" y="148552"/>
                  <a:pt x="1177309" y="151152"/>
                  <a:pt x="1183342" y="152400"/>
                </a:cubicBezTo>
                <a:cubicBezTo>
                  <a:pt x="1301950" y="176940"/>
                  <a:pt x="1260719" y="171344"/>
                  <a:pt x="1340224" y="179294"/>
                </a:cubicBezTo>
                <a:cubicBezTo>
                  <a:pt x="1361142" y="171823"/>
                  <a:pt x="1383754" y="168011"/>
                  <a:pt x="1402977" y="156882"/>
                </a:cubicBezTo>
                <a:cubicBezTo>
                  <a:pt x="1411403" y="152004"/>
                  <a:pt x="1426965" y="127624"/>
                  <a:pt x="1434353" y="116541"/>
                </a:cubicBezTo>
                <a:cubicBezTo>
                  <a:pt x="1459520" y="166875"/>
                  <a:pt x="1452714" y="145159"/>
                  <a:pt x="1461247" y="179294"/>
                </a:cubicBezTo>
                <a:cubicBezTo>
                  <a:pt x="1462741" y="215153"/>
                  <a:pt x="1457825" y="251862"/>
                  <a:pt x="1465730" y="286871"/>
                </a:cubicBezTo>
                <a:cubicBezTo>
                  <a:pt x="1468764" y="300308"/>
                  <a:pt x="1483316" y="308093"/>
                  <a:pt x="1492624" y="318247"/>
                </a:cubicBezTo>
                <a:cubicBezTo>
                  <a:pt x="1503775" y="330411"/>
                  <a:pt x="1523109" y="349464"/>
                  <a:pt x="1537447" y="358588"/>
                </a:cubicBezTo>
                <a:cubicBezTo>
                  <a:pt x="1545903" y="363969"/>
                  <a:pt x="1555377" y="367553"/>
                  <a:pt x="1564342" y="372035"/>
                </a:cubicBezTo>
                <a:cubicBezTo>
                  <a:pt x="1568137" y="375830"/>
                  <a:pt x="1585713" y="391647"/>
                  <a:pt x="1586753" y="398929"/>
                </a:cubicBezTo>
                <a:cubicBezTo>
                  <a:pt x="1589545" y="418475"/>
                  <a:pt x="1570106" y="428896"/>
                  <a:pt x="1555377" y="434788"/>
                </a:cubicBezTo>
                <a:cubicBezTo>
                  <a:pt x="1547906" y="437776"/>
                  <a:pt x="1540527" y="441003"/>
                  <a:pt x="1532965" y="443753"/>
                </a:cubicBezTo>
                <a:cubicBezTo>
                  <a:pt x="1524084" y="446982"/>
                  <a:pt x="1513934" y="447477"/>
                  <a:pt x="1506071" y="452718"/>
                </a:cubicBezTo>
                <a:cubicBezTo>
                  <a:pt x="1494927" y="460147"/>
                  <a:pt x="1487689" y="465774"/>
                  <a:pt x="1474695" y="470647"/>
                </a:cubicBezTo>
                <a:cubicBezTo>
                  <a:pt x="1468927" y="472810"/>
                  <a:pt x="1462742" y="473635"/>
                  <a:pt x="1456765" y="475129"/>
                </a:cubicBezTo>
                <a:cubicBezTo>
                  <a:pt x="1447800" y="481106"/>
                  <a:pt x="1439330" y="487900"/>
                  <a:pt x="1429871" y="493059"/>
                </a:cubicBezTo>
                <a:cubicBezTo>
                  <a:pt x="1383890" y="518140"/>
                  <a:pt x="1432593" y="479226"/>
                  <a:pt x="1376083" y="524435"/>
                </a:cubicBezTo>
                <a:cubicBezTo>
                  <a:pt x="1363681" y="534357"/>
                  <a:pt x="1351932" y="545080"/>
                  <a:pt x="1340224" y="555812"/>
                </a:cubicBezTo>
                <a:cubicBezTo>
                  <a:pt x="1324641" y="570097"/>
                  <a:pt x="1318581" y="580244"/>
                  <a:pt x="1299883" y="591671"/>
                </a:cubicBezTo>
                <a:cubicBezTo>
                  <a:pt x="1281059" y="603174"/>
                  <a:pt x="1260224" y="611203"/>
                  <a:pt x="1241612" y="623047"/>
                </a:cubicBezTo>
                <a:cubicBezTo>
                  <a:pt x="1227240" y="632193"/>
                  <a:pt x="1201271" y="654423"/>
                  <a:pt x="1201271" y="654423"/>
                </a:cubicBezTo>
                <a:cubicBezTo>
                  <a:pt x="1198283" y="658906"/>
                  <a:pt x="1194715" y="663052"/>
                  <a:pt x="1192306" y="667871"/>
                </a:cubicBezTo>
                <a:cubicBezTo>
                  <a:pt x="1183142" y="686201"/>
                  <a:pt x="1187751" y="700571"/>
                  <a:pt x="1196789" y="721659"/>
                </a:cubicBezTo>
                <a:cubicBezTo>
                  <a:pt x="1200558" y="730452"/>
                  <a:pt x="1208742" y="736600"/>
                  <a:pt x="1214718" y="744071"/>
                </a:cubicBezTo>
                <a:cubicBezTo>
                  <a:pt x="1216212" y="750047"/>
                  <a:pt x="1217508" y="756077"/>
                  <a:pt x="1219200" y="762000"/>
                </a:cubicBezTo>
                <a:cubicBezTo>
                  <a:pt x="1220498" y="766543"/>
                  <a:pt x="1225438" y="771060"/>
                  <a:pt x="1223683" y="775447"/>
                </a:cubicBezTo>
                <a:cubicBezTo>
                  <a:pt x="1221682" y="780449"/>
                  <a:pt x="1214718" y="781424"/>
                  <a:pt x="1210236" y="784412"/>
                </a:cubicBezTo>
                <a:cubicBezTo>
                  <a:pt x="1199935" y="805014"/>
                  <a:pt x="1201271" y="795659"/>
                  <a:pt x="1201271" y="811306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57150"/>
              <a:solidFill>
                <a:srgbClr val="FFFF00"/>
              </a:solidFill>
              <a:effectLst>
                <a:outerShdw blurRad="38100" dist="19050" dir="2700000" algn="tl" rotWithShape="0">
                  <a:srgbClr val="B61616">
                    <a:alpha val="40000"/>
                  </a:srgbClr>
                </a:outerShdw>
              </a:effectLst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85435DB-0147-4351-9B6B-92BAA6C07698}"/>
              </a:ext>
            </a:extLst>
          </p:cNvPr>
          <p:cNvSpPr/>
          <p:nvPr/>
        </p:nvSpPr>
        <p:spPr>
          <a:xfrm>
            <a:off x="2442882" y="3706906"/>
            <a:ext cx="457200" cy="690282"/>
          </a:xfrm>
          <a:custGeom>
            <a:avLst/>
            <a:gdLst>
              <a:gd name="connsiteX0" fmla="*/ 0 w 457200"/>
              <a:gd name="connsiteY0" fmla="*/ 0 h 690282"/>
              <a:gd name="connsiteX1" fmla="*/ 22412 w 457200"/>
              <a:gd name="connsiteY1" fmla="*/ 22412 h 690282"/>
              <a:gd name="connsiteX2" fmla="*/ 40342 w 457200"/>
              <a:gd name="connsiteY2" fmla="*/ 35859 h 690282"/>
              <a:gd name="connsiteX3" fmla="*/ 44824 w 457200"/>
              <a:gd name="connsiteY3" fmla="*/ 58270 h 690282"/>
              <a:gd name="connsiteX4" fmla="*/ 49306 w 457200"/>
              <a:gd name="connsiteY4" fmla="*/ 98612 h 690282"/>
              <a:gd name="connsiteX5" fmla="*/ 58271 w 457200"/>
              <a:gd name="connsiteY5" fmla="*/ 376518 h 690282"/>
              <a:gd name="connsiteX6" fmla="*/ 67236 w 457200"/>
              <a:gd name="connsiteY6" fmla="*/ 403412 h 690282"/>
              <a:gd name="connsiteX7" fmla="*/ 71718 w 457200"/>
              <a:gd name="connsiteY7" fmla="*/ 425823 h 690282"/>
              <a:gd name="connsiteX8" fmla="*/ 94130 w 457200"/>
              <a:gd name="connsiteY8" fmla="*/ 457200 h 690282"/>
              <a:gd name="connsiteX9" fmla="*/ 121024 w 457200"/>
              <a:gd name="connsiteY9" fmla="*/ 493059 h 690282"/>
              <a:gd name="connsiteX10" fmla="*/ 152400 w 457200"/>
              <a:gd name="connsiteY10" fmla="*/ 519953 h 690282"/>
              <a:gd name="connsiteX11" fmla="*/ 165847 w 457200"/>
              <a:gd name="connsiteY11" fmla="*/ 542365 h 690282"/>
              <a:gd name="connsiteX12" fmla="*/ 183777 w 457200"/>
              <a:gd name="connsiteY12" fmla="*/ 546847 h 690282"/>
              <a:gd name="connsiteX13" fmla="*/ 206189 w 457200"/>
              <a:gd name="connsiteY13" fmla="*/ 564776 h 690282"/>
              <a:gd name="connsiteX14" fmla="*/ 228600 w 457200"/>
              <a:gd name="connsiteY14" fmla="*/ 578223 h 690282"/>
              <a:gd name="connsiteX15" fmla="*/ 246530 w 457200"/>
              <a:gd name="connsiteY15" fmla="*/ 596153 h 690282"/>
              <a:gd name="connsiteX16" fmla="*/ 268942 w 457200"/>
              <a:gd name="connsiteY16" fmla="*/ 609600 h 690282"/>
              <a:gd name="connsiteX17" fmla="*/ 286871 w 457200"/>
              <a:gd name="connsiteY17" fmla="*/ 627529 h 690282"/>
              <a:gd name="connsiteX18" fmla="*/ 327212 w 457200"/>
              <a:gd name="connsiteY18" fmla="*/ 658906 h 690282"/>
              <a:gd name="connsiteX19" fmla="*/ 345142 w 457200"/>
              <a:gd name="connsiteY19" fmla="*/ 672353 h 690282"/>
              <a:gd name="connsiteX20" fmla="*/ 358589 w 457200"/>
              <a:gd name="connsiteY20" fmla="*/ 685800 h 690282"/>
              <a:gd name="connsiteX21" fmla="*/ 381000 w 457200"/>
              <a:gd name="connsiteY21" fmla="*/ 690282 h 690282"/>
              <a:gd name="connsiteX22" fmla="*/ 412377 w 457200"/>
              <a:gd name="connsiteY22" fmla="*/ 685800 h 690282"/>
              <a:gd name="connsiteX23" fmla="*/ 439271 w 457200"/>
              <a:gd name="connsiteY23" fmla="*/ 667870 h 690282"/>
              <a:gd name="connsiteX24" fmla="*/ 457200 w 457200"/>
              <a:gd name="connsiteY24" fmla="*/ 658906 h 69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690282">
                <a:moveTo>
                  <a:pt x="0" y="0"/>
                </a:moveTo>
                <a:cubicBezTo>
                  <a:pt x="7471" y="7471"/>
                  <a:pt x="14515" y="15393"/>
                  <a:pt x="22412" y="22412"/>
                </a:cubicBezTo>
                <a:cubicBezTo>
                  <a:pt x="27996" y="27375"/>
                  <a:pt x="36382" y="29524"/>
                  <a:pt x="40342" y="35859"/>
                </a:cubicBezTo>
                <a:cubicBezTo>
                  <a:pt x="44380" y="42319"/>
                  <a:pt x="43747" y="50728"/>
                  <a:pt x="44824" y="58270"/>
                </a:cubicBezTo>
                <a:cubicBezTo>
                  <a:pt x="46737" y="71664"/>
                  <a:pt x="47812" y="85165"/>
                  <a:pt x="49306" y="98612"/>
                </a:cubicBezTo>
                <a:cubicBezTo>
                  <a:pt x="49517" y="110834"/>
                  <a:pt x="33081" y="292552"/>
                  <a:pt x="58271" y="376518"/>
                </a:cubicBezTo>
                <a:cubicBezTo>
                  <a:pt x="60986" y="385569"/>
                  <a:pt x="64750" y="394295"/>
                  <a:pt x="67236" y="403412"/>
                </a:cubicBezTo>
                <a:cubicBezTo>
                  <a:pt x="69241" y="410762"/>
                  <a:pt x="69043" y="418690"/>
                  <a:pt x="71718" y="425823"/>
                </a:cubicBezTo>
                <a:cubicBezTo>
                  <a:pt x="73356" y="430190"/>
                  <a:pt x="93359" y="456172"/>
                  <a:pt x="94130" y="457200"/>
                </a:cubicBezTo>
                <a:cubicBezTo>
                  <a:pt x="102838" y="483327"/>
                  <a:pt x="93291" y="461364"/>
                  <a:pt x="121024" y="493059"/>
                </a:cubicBezTo>
                <a:cubicBezTo>
                  <a:pt x="143898" y="519201"/>
                  <a:pt x="110691" y="494927"/>
                  <a:pt x="152400" y="519953"/>
                </a:cubicBezTo>
                <a:cubicBezTo>
                  <a:pt x="156882" y="527424"/>
                  <a:pt x="159232" y="536695"/>
                  <a:pt x="165847" y="542365"/>
                </a:cubicBezTo>
                <a:cubicBezTo>
                  <a:pt x="170524" y="546374"/>
                  <a:pt x="178392" y="543855"/>
                  <a:pt x="183777" y="546847"/>
                </a:cubicBezTo>
                <a:cubicBezTo>
                  <a:pt x="192140" y="551493"/>
                  <a:pt x="198351" y="559290"/>
                  <a:pt x="206189" y="564776"/>
                </a:cubicBezTo>
                <a:cubicBezTo>
                  <a:pt x="213326" y="569772"/>
                  <a:pt x="221723" y="572874"/>
                  <a:pt x="228600" y="578223"/>
                </a:cubicBezTo>
                <a:cubicBezTo>
                  <a:pt x="235272" y="583412"/>
                  <a:pt x="239858" y="590964"/>
                  <a:pt x="246530" y="596153"/>
                </a:cubicBezTo>
                <a:cubicBezTo>
                  <a:pt x="253407" y="601502"/>
                  <a:pt x="262065" y="604251"/>
                  <a:pt x="268942" y="609600"/>
                </a:cubicBezTo>
                <a:cubicBezTo>
                  <a:pt x="275613" y="614789"/>
                  <a:pt x="280419" y="622070"/>
                  <a:pt x="286871" y="627529"/>
                </a:cubicBezTo>
                <a:cubicBezTo>
                  <a:pt x="299876" y="638533"/>
                  <a:pt x="313709" y="648519"/>
                  <a:pt x="327212" y="658906"/>
                </a:cubicBezTo>
                <a:cubicBezTo>
                  <a:pt x="333133" y="663461"/>
                  <a:pt x="339859" y="667070"/>
                  <a:pt x="345142" y="672353"/>
                </a:cubicBezTo>
                <a:cubicBezTo>
                  <a:pt x="349624" y="676835"/>
                  <a:pt x="352919" y="682965"/>
                  <a:pt x="358589" y="685800"/>
                </a:cubicBezTo>
                <a:cubicBezTo>
                  <a:pt x="365403" y="689207"/>
                  <a:pt x="373530" y="688788"/>
                  <a:pt x="381000" y="690282"/>
                </a:cubicBezTo>
                <a:cubicBezTo>
                  <a:pt x="391459" y="688788"/>
                  <a:pt x="402516" y="689593"/>
                  <a:pt x="412377" y="685800"/>
                </a:cubicBezTo>
                <a:cubicBezTo>
                  <a:pt x="422433" y="681932"/>
                  <a:pt x="429050" y="671277"/>
                  <a:pt x="439271" y="667870"/>
                </a:cubicBezTo>
                <a:cubicBezTo>
                  <a:pt x="454722" y="662720"/>
                  <a:pt x="449377" y="666729"/>
                  <a:pt x="457200" y="658906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4FA478-D766-4564-9313-4D1EC83D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33" y="4719918"/>
            <a:ext cx="302673" cy="3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21F61C2C-D858-42B6-8633-34F2B239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33" y="5357709"/>
            <a:ext cx="302673" cy="3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0294416-E48B-4C78-A325-1459AD35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744" y="5050182"/>
            <a:ext cx="302673" cy="3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4F6FD46-6702-4C29-896E-6897C768A5D5}"/>
              </a:ext>
            </a:extLst>
          </p:cNvPr>
          <p:cNvSpPr txBox="1"/>
          <p:nvPr/>
        </p:nvSpPr>
        <p:spPr>
          <a:xfrm>
            <a:off x="1738033" y="5990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Li et al., arXiv:1712.09913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42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0C82F-9EBC-431D-994E-8C8DE71A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landscape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5027A2-0C3C-420D-93A2-CC49889F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246"/>
            <a:ext cx="12192000" cy="29715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664A84-8D6A-4E01-A1EF-FB823BDA42C1}"/>
              </a:ext>
            </a:extLst>
          </p:cNvPr>
          <p:cNvSpPr txBox="1"/>
          <p:nvPr/>
        </p:nvSpPr>
        <p:spPr>
          <a:xfrm>
            <a:off x="8503478" y="5801547"/>
            <a:ext cx="3343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I.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Skorokhodov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, M.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Burtsev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黑体"/>
                <a:cs typeface="+mn-cs"/>
              </a:rPr>
              <a:t>, 2019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2450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22338-B206-D344-9B19-1384A370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827867"/>
            <a:ext cx="11429516" cy="761979"/>
          </a:xfrm>
        </p:spPr>
        <p:txBody>
          <a:bodyPr/>
          <a:lstStyle/>
          <a:p>
            <a:pPr algn="ctr"/>
            <a:r>
              <a:rPr kumimoji="1" lang="en-US" altLang="zh-CN" dirty="0"/>
              <a:t>Who can 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 traffic policeman 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lang="en-US" altLang="zh-CN" b="0" dirty="0"/>
              <a:t>?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4134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E5370-9C30-6E40-92BE-B43163D0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Saddle point</a:t>
            </a:r>
            <a:endParaRPr kumimoji="1" lang="zh-CN" altLang="en-US" dirty="0"/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E279B484-A9EA-F14C-B991-8DDA1385CD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54436" y="1926169"/>
            <a:ext cx="2861730" cy="234526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4733CB5-5C4A-B042-81EF-A3FCA5807612}"/>
              </a:ext>
            </a:extLst>
          </p:cNvPr>
          <p:cNvCxnSpPr>
            <a:cxnSpLocks/>
          </p:cNvCxnSpPr>
          <p:nvPr/>
        </p:nvCxnSpPr>
        <p:spPr>
          <a:xfrm>
            <a:off x="2091267" y="1659467"/>
            <a:ext cx="0" cy="32681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3EF8480-4DF6-904D-A875-2FFCF75B4B69}"/>
              </a:ext>
            </a:extLst>
          </p:cNvPr>
          <p:cNvSpPr/>
          <p:nvPr/>
        </p:nvSpPr>
        <p:spPr>
          <a:xfrm>
            <a:off x="9067802" y="2497666"/>
            <a:ext cx="440266" cy="414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C5F972-8D89-244C-9DD2-F43EB6F01ABF}"/>
              </a:ext>
            </a:extLst>
          </p:cNvPr>
          <p:cNvSpPr txBox="1"/>
          <p:nvPr/>
        </p:nvSpPr>
        <p:spPr>
          <a:xfrm>
            <a:off x="4639734" y="4682233"/>
            <a:ext cx="5520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Characteristics: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1, attract the trajectory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2, slow down the training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5297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322F6D9-47AC-45B0-B18B-D67AB438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viewpoint for training process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0CAD92-EF78-430F-B2C3-3B16713D6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93" r="16136"/>
          <a:stretch/>
        </p:blipFill>
        <p:spPr>
          <a:xfrm>
            <a:off x="6928061" y="1793794"/>
            <a:ext cx="1678874" cy="17706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829525-D07C-47D7-B45F-49EAFCFE3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501" y="3608641"/>
            <a:ext cx="1739995" cy="17420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D48053E-C931-4A82-A73E-D4C7F519EB4B}"/>
              </a:ext>
            </a:extLst>
          </p:cNvPr>
          <p:cNvSpPr txBox="1"/>
          <p:nvPr/>
        </p:nvSpPr>
        <p:spPr>
          <a:xfrm>
            <a:off x="8846980" y="2299635"/>
            <a:ext cx="242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Single-neuron net optimum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689E2-1B9D-41DA-AAA2-90F04DA69BA3}"/>
              </a:ext>
            </a:extLst>
          </p:cNvPr>
          <p:cNvSpPr txBox="1"/>
          <p:nvPr/>
        </p:nvSpPr>
        <p:spPr>
          <a:xfrm>
            <a:off x="2328973" y="1757899"/>
            <a:ext cx="39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500 tanh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C16D60-45B2-46B0-A5DE-5830A2ADEB5F}"/>
              </a:ext>
            </a:extLst>
          </p:cNvPr>
          <p:cNvSpPr txBox="1"/>
          <p:nvPr/>
        </p:nvSpPr>
        <p:spPr>
          <a:xfrm>
            <a:off x="8928756" y="4156490"/>
            <a:ext cx="242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Three-neuron net optimum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B453A-4D5E-4E8B-99F8-655DDCC8CECD}"/>
              </a:ext>
            </a:extLst>
          </p:cNvPr>
          <p:cNvSpPr txBox="1"/>
          <p:nvPr/>
        </p:nvSpPr>
        <p:spPr>
          <a:xfrm>
            <a:off x="7434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4" name="output2" descr="output2">
            <a:hlinkClick r:id="" action="ppaction://media"/>
            <a:extLst>
              <a:ext uri="{FF2B5EF4-FFF2-40B4-BE49-F238E27FC236}">
                <a16:creationId xmlns:a16="http://schemas.microsoft.com/office/drawing/2014/main" id="{8CFED8BA-445F-C64E-98A0-973C514FA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8920" y="2171139"/>
            <a:ext cx="5168581" cy="38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Critical points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CCBE2D-BC59-4869-981E-70D251F2821F}"/>
              </a:ext>
            </a:extLst>
          </p:cNvPr>
          <p:cNvSpPr txBox="1"/>
          <p:nvPr/>
        </p:nvSpPr>
        <p:spPr>
          <a:xfrm>
            <a:off x="1283252" y="4695686"/>
            <a:ext cx="9484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Critical points: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1.  Related to output, in some sense, can be defined by output but not parameters.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2. Critical points of wide NN should contain/see critical points of narrow NN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BC29DE-B0B6-426D-ACDA-7DF2A9AB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38" y="4090524"/>
            <a:ext cx="6922052" cy="4168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EE2E75-21B7-4A46-9B7E-24248EE6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41547"/>
            <a:ext cx="12192000" cy="31694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F01DB8-F517-41CF-8F3E-AC32475D9917}"/>
              </a:ext>
            </a:extLst>
          </p:cNvPr>
          <p:cNvSpPr txBox="1"/>
          <p:nvPr/>
        </p:nvSpPr>
        <p:spPr>
          <a:xfrm>
            <a:off x="0" y="6406634"/>
            <a:ext cx="785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Embedding Principle,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6044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322F6D9-47AC-45B0-B18B-D67AB438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Conjecture</a:t>
            </a:r>
            <a:endParaRPr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E90A283-28D8-4F2D-98A1-77850AB559DB}"/>
              </a:ext>
            </a:extLst>
          </p:cNvPr>
          <p:cNvGrpSpPr/>
          <p:nvPr/>
        </p:nvGrpSpPr>
        <p:grpSpPr>
          <a:xfrm>
            <a:off x="1668895" y="1630642"/>
            <a:ext cx="7143014" cy="4496226"/>
            <a:chOff x="-241006" y="1639662"/>
            <a:chExt cx="7143014" cy="449622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60C3531-6BA2-4987-B3C0-1FBB8B514A25}"/>
                </a:ext>
              </a:extLst>
            </p:cNvPr>
            <p:cNvSpPr txBox="1"/>
            <p:nvPr/>
          </p:nvSpPr>
          <p:spPr>
            <a:xfrm>
              <a:off x="114469" y="1639662"/>
              <a:ext cx="1210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rPr>
                <a:t>Initial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63F5B2-BD26-439A-9303-3DA44EC183F8}"/>
                </a:ext>
              </a:extLst>
            </p:cNvPr>
            <p:cNvSpPr txBox="1"/>
            <p:nvPr/>
          </p:nvSpPr>
          <p:spPr>
            <a:xfrm>
              <a:off x="-241006" y="2712343"/>
              <a:ext cx="23270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rPr>
                <a:t>1-neu net optimum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517F80D-7D30-4A6B-BAD2-2F5490E2B060}"/>
                </a:ext>
              </a:extLst>
            </p:cNvPr>
            <p:cNvSpPr txBox="1"/>
            <p:nvPr/>
          </p:nvSpPr>
          <p:spPr>
            <a:xfrm>
              <a:off x="1176998" y="4127824"/>
              <a:ext cx="24038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rPr>
                <a:t>3-neu net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rPr>
                <a:t>optimum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181797D-793F-4263-AA85-349B817ECA06}"/>
                </a:ext>
              </a:extLst>
            </p:cNvPr>
            <p:cNvSpPr/>
            <p:nvPr/>
          </p:nvSpPr>
          <p:spPr>
            <a:xfrm>
              <a:off x="1361820" y="1818567"/>
              <a:ext cx="163810" cy="1654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25CA7A9-0634-4E15-A173-CE5F9E1830F9}"/>
                </a:ext>
              </a:extLst>
            </p:cNvPr>
            <p:cNvCxnSpPr>
              <a:cxnSpLocks/>
            </p:cNvCxnSpPr>
            <p:nvPr/>
          </p:nvCxnSpPr>
          <p:spPr>
            <a:xfrm>
              <a:off x="1508515" y="1938814"/>
              <a:ext cx="322730" cy="1433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52F3619-1EBD-4A80-B733-64D07146A1EC}"/>
                </a:ext>
              </a:extLst>
            </p:cNvPr>
            <p:cNvSpPr/>
            <p:nvPr/>
          </p:nvSpPr>
          <p:spPr>
            <a:xfrm>
              <a:off x="2378906" y="3048431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1E0DA45-D0F8-4909-ABA4-7B158D54A52F}"/>
                </a:ext>
              </a:extLst>
            </p:cNvPr>
            <p:cNvSpPr/>
            <p:nvPr/>
          </p:nvSpPr>
          <p:spPr>
            <a:xfrm>
              <a:off x="3306346" y="4089299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951A66F-D9E2-4659-9B11-5942A1C66FB0}"/>
                </a:ext>
              </a:extLst>
            </p:cNvPr>
            <p:cNvSpPr/>
            <p:nvPr/>
          </p:nvSpPr>
          <p:spPr>
            <a:xfrm>
              <a:off x="1288473" y="1967300"/>
              <a:ext cx="5613535" cy="4168588"/>
            </a:xfrm>
            <a:custGeom>
              <a:avLst/>
              <a:gdLst>
                <a:gd name="connsiteX0" fmla="*/ 0 w 5613535"/>
                <a:gd name="connsiteY0" fmla="*/ 0 h 4168588"/>
                <a:gd name="connsiteX1" fmla="*/ 19559 w 5613535"/>
                <a:gd name="connsiteY1" fmla="*/ 4890 h 4168588"/>
                <a:gd name="connsiteX2" fmla="*/ 31784 w 5613535"/>
                <a:gd name="connsiteY2" fmla="*/ 7335 h 4168588"/>
                <a:gd name="connsiteX3" fmla="*/ 44008 w 5613535"/>
                <a:gd name="connsiteY3" fmla="*/ 12225 h 4168588"/>
                <a:gd name="connsiteX4" fmla="*/ 63568 w 5613535"/>
                <a:gd name="connsiteY4" fmla="*/ 17114 h 4168588"/>
                <a:gd name="connsiteX5" fmla="*/ 95352 w 5613535"/>
                <a:gd name="connsiteY5" fmla="*/ 24449 h 4168588"/>
                <a:gd name="connsiteX6" fmla="*/ 114911 w 5613535"/>
                <a:gd name="connsiteY6" fmla="*/ 31784 h 4168588"/>
                <a:gd name="connsiteX7" fmla="*/ 127135 w 5613535"/>
                <a:gd name="connsiteY7" fmla="*/ 36674 h 4168588"/>
                <a:gd name="connsiteX8" fmla="*/ 144250 w 5613535"/>
                <a:gd name="connsiteY8" fmla="*/ 41564 h 4168588"/>
                <a:gd name="connsiteX9" fmla="*/ 171144 w 5613535"/>
                <a:gd name="connsiteY9" fmla="*/ 53788 h 4168588"/>
                <a:gd name="connsiteX10" fmla="*/ 205373 w 5613535"/>
                <a:gd name="connsiteY10" fmla="*/ 66013 h 4168588"/>
                <a:gd name="connsiteX11" fmla="*/ 242047 w 5613535"/>
                <a:gd name="connsiteY11" fmla="*/ 78237 h 4168588"/>
                <a:gd name="connsiteX12" fmla="*/ 293390 w 5613535"/>
                <a:gd name="connsiteY12" fmla="*/ 95352 h 4168588"/>
                <a:gd name="connsiteX13" fmla="*/ 300725 w 5613535"/>
                <a:gd name="connsiteY13" fmla="*/ 97797 h 4168588"/>
                <a:gd name="connsiteX14" fmla="*/ 315394 w 5613535"/>
                <a:gd name="connsiteY14" fmla="*/ 105132 h 4168588"/>
                <a:gd name="connsiteX15" fmla="*/ 344733 w 5613535"/>
                <a:gd name="connsiteY15" fmla="*/ 124691 h 4168588"/>
                <a:gd name="connsiteX16" fmla="*/ 369183 w 5613535"/>
                <a:gd name="connsiteY16" fmla="*/ 139360 h 4168588"/>
                <a:gd name="connsiteX17" fmla="*/ 398522 w 5613535"/>
                <a:gd name="connsiteY17" fmla="*/ 161365 h 4168588"/>
                <a:gd name="connsiteX18" fmla="*/ 415636 w 5613535"/>
                <a:gd name="connsiteY18" fmla="*/ 173589 h 4168588"/>
                <a:gd name="connsiteX19" fmla="*/ 427861 w 5613535"/>
                <a:gd name="connsiteY19" fmla="*/ 185814 h 4168588"/>
                <a:gd name="connsiteX20" fmla="*/ 442530 w 5613535"/>
                <a:gd name="connsiteY20" fmla="*/ 195594 h 4168588"/>
                <a:gd name="connsiteX21" fmla="*/ 464534 w 5613535"/>
                <a:gd name="connsiteY21" fmla="*/ 212708 h 4168588"/>
                <a:gd name="connsiteX22" fmla="*/ 471869 w 5613535"/>
                <a:gd name="connsiteY22" fmla="*/ 220043 h 4168588"/>
                <a:gd name="connsiteX23" fmla="*/ 474314 w 5613535"/>
                <a:gd name="connsiteY23" fmla="*/ 227378 h 4168588"/>
                <a:gd name="connsiteX24" fmla="*/ 491429 w 5613535"/>
                <a:gd name="connsiteY24" fmla="*/ 244492 h 4168588"/>
                <a:gd name="connsiteX25" fmla="*/ 506098 w 5613535"/>
                <a:gd name="connsiteY25" fmla="*/ 261606 h 4168588"/>
                <a:gd name="connsiteX26" fmla="*/ 513433 w 5613535"/>
                <a:gd name="connsiteY26" fmla="*/ 271386 h 4168588"/>
                <a:gd name="connsiteX27" fmla="*/ 523212 w 5613535"/>
                <a:gd name="connsiteY27" fmla="*/ 281166 h 4168588"/>
                <a:gd name="connsiteX28" fmla="*/ 525657 w 5613535"/>
                <a:gd name="connsiteY28" fmla="*/ 288501 h 4168588"/>
                <a:gd name="connsiteX29" fmla="*/ 530547 w 5613535"/>
                <a:gd name="connsiteY29" fmla="*/ 300725 h 4168588"/>
                <a:gd name="connsiteX30" fmla="*/ 540327 w 5613535"/>
                <a:gd name="connsiteY30" fmla="*/ 310505 h 4168588"/>
                <a:gd name="connsiteX31" fmla="*/ 547662 w 5613535"/>
                <a:gd name="connsiteY31" fmla="*/ 334954 h 4168588"/>
                <a:gd name="connsiteX32" fmla="*/ 554996 w 5613535"/>
                <a:gd name="connsiteY32" fmla="*/ 344734 h 4168588"/>
                <a:gd name="connsiteX33" fmla="*/ 564776 w 5613535"/>
                <a:gd name="connsiteY33" fmla="*/ 366738 h 4168588"/>
                <a:gd name="connsiteX34" fmla="*/ 572111 w 5613535"/>
                <a:gd name="connsiteY34" fmla="*/ 371628 h 4168588"/>
                <a:gd name="connsiteX35" fmla="*/ 584335 w 5613535"/>
                <a:gd name="connsiteY35" fmla="*/ 393632 h 4168588"/>
                <a:gd name="connsiteX36" fmla="*/ 589225 w 5613535"/>
                <a:gd name="connsiteY36" fmla="*/ 400967 h 4168588"/>
                <a:gd name="connsiteX37" fmla="*/ 596560 w 5613535"/>
                <a:gd name="connsiteY37" fmla="*/ 415636 h 4168588"/>
                <a:gd name="connsiteX38" fmla="*/ 603895 w 5613535"/>
                <a:gd name="connsiteY38" fmla="*/ 420526 h 4168588"/>
                <a:gd name="connsiteX39" fmla="*/ 613675 w 5613535"/>
                <a:gd name="connsiteY39" fmla="*/ 442530 h 4168588"/>
                <a:gd name="connsiteX40" fmla="*/ 616119 w 5613535"/>
                <a:gd name="connsiteY40" fmla="*/ 449865 h 4168588"/>
                <a:gd name="connsiteX41" fmla="*/ 621009 w 5613535"/>
                <a:gd name="connsiteY41" fmla="*/ 457200 h 4168588"/>
                <a:gd name="connsiteX42" fmla="*/ 623454 w 5613535"/>
                <a:gd name="connsiteY42" fmla="*/ 466980 h 4168588"/>
                <a:gd name="connsiteX43" fmla="*/ 628344 w 5613535"/>
                <a:gd name="connsiteY43" fmla="*/ 476759 h 4168588"/>
                <a:gd name="connsiteX44" fmla="*/ 633234 w 5613535"/>
                <a:gd name="connsiteY44" fmla="*/ 491429 h 4168588"/>
                <a:gd name="connsiteX45" fmla="*/ 638124 w 5613535"/>
                <a:gd name="connsiteY45" fmla="*/ 498764 h 4168588"/>
                <a:gd name="connsiteX46" fmla="*/ 640569 w 5613535"/>
                <a:gd name="connsiteY46" fmla="*/ 506098 h 4168588"/>
                <a:gd name="connsiteX47" fmla="*/ 647903 w 5613535"/>
                <a:gd name="connsiteY47" fmla="*/ 523213 h 4168588"/>
                <a:gd name="connsiteX48" fmla="*/ 650348 w 5613535"/>
                <a:gd name="connsiteY48" fmla="*/ 532993 h 4168588"/>
                <a:gd name="connsiteX49" fmla="*/ 655238 w 5613535"/>
                <a:gd name="connsiteY49" fmla="*/ 540327 h 4168588"/>
                <a:gd name="connsiteX50" fmla="*/ 662573 w 5613535"/>
                <a:gd name="connsiteY50" fmla="*/ 557442 h 4168588"/>
                <a:gd name="connsiteX51" fmla="*/ 665018 w 5613535"/>
                <a:gd name="connsiteY51" fmla="*/ 564776 h 4168588"/>
                <a:gd name="connsiteX52" fmla="*/ 669908 w 5613535"/>
                <a:gd name="connsiteY52" fmla="*/ 574556 h 4168588"/>
                <a:gd name="connsiteX53" fmla="*/ 674798 w 5613535"/>
                <a:gd name="connsiteY53" fmla="*/ 594115 h 4168588"/>
                <a:gd name="connsiteX54" fmla="*/ 679687 w 5613535"/>
                <a:gd name="connsiteY54" fmla="*/ 606340 h 4168588"/>
                <a:gd name="connsiteX55" fmla="*/ 682132 w 5613535"/>
                <a:gd name="connsiteY55" fmla="*/ 613675 h 4168588"/>
                <a:gd name="connsiteX56" fmla="*/ 694357 w 5613535"/>
                <a:gd name="connsiteY56" fmla="*/ 647904 h 4168588"/>
                <a:gd name="connsiteX57" fmla="*/ 696802 w 5613535"/>
                <a:gd name="connsiteY57" fmla="*/ 655238 h 4168588"/>
                <a:gd name="connsiteX58" fmla="*/ 699247 w 5613535"/>
                <a:gd name="connsiteY58" fmla="*/ 672353 h 4168588"/>
                <a:gd name="connsiteX59" fmla="*/ 704137 w 5613535"/>
                <a:gd name="connsiteY59" fmla="*/ 682133 h 4168588"/>
                <a:gd name="connsiteX60" fmla="*/ 711471 w 5613535"/>
                <a:gd name="connsiteY60" fmla="*/ 709027 h 4168588"/>
                <a:gd name="connsiteX61" fmla="*/ 713916 w 5613535"/>
                <a:gd name="connsiteY61" fmla="*/ 723696 h 4168588"/>
                <a:gd name="connsiteX62" fmla="*/ 721251 w 5613535"/>
                <a:gd name="connsiteY62" fmla="*/ 748145 h 4168588"/>
                <a:gd name="connsiteX63" fmla="*/ 728586 w 5613535"/>
                <a:gd name="connsiteY63" fmla="*/ 784819 h 4168588"/>
                <a:gd name="connsiteX64" fmla="*/ 731031 w 5613535"/>
                <a:gd name="connsiteY64" fmla="*/ 792154 h 4168588"/>
                <a:gd name="connsiteX65" fmla="*/ 735921 w 5613535"/>
                <a:gd name="connsiteY65" fmla="*/ 799489 h 4168588"/>
                <a:gd name="connsiteX66" fmla="*/ 743255 w 5613535"/>
                <a:gd name="connsiteY66" fmla="*/ 816603 h 4168588"/>
                <a:gd name="connsiteX67" fmla="*/ 748145 w 5613535"/>
                <a:gd name="connsiteY67" fmla="*/ 833718 h 4168588"/>
                <a:gd name="connsiteX68" fmla="*/ 753035 w 5613535"/>
                <a:gd name="connsiteY68" fmla="*/ 841052 h 4168588"/>
                <a:gd name="connsiteX69" fmla="*/ 760370 w 5613535"/>
                <a:gd name="connsiteY69" fmla="*/ 858167 h 4168588"/>
                <a:gd name="connsiteX70" fmla="*/ 767704 w 5613535"/>
                <a:gd name="connsiteY70" fmla="*/ 875281 h 4168588"/>
                <a:gd name="connsiteX71" fmla="*/ 784819 w 5613535"/>
                <a:gd name="connsiteY71" fmla="*/ 899730 h 4168588"/>
                <a:gd name="connsiteX72" fmla="*/ 792154 w 5613535"/>
                <a:gd name="connsiteY72" fmla="*/ 914400 h 4168588"/>
                <a:gd name="connsiteX73" fmla="*/ 801933 w 5613535"/>
                <a:gd name="connsiteY73" fmla="*/ 931514 h 4168588"/>
                <a:gd name="connsiteX74" fmla="*/ 811713 w 5613535"/>
                <a:gd name="connsiteY74" fmla="*/ 948629 h 4168588"/>
                <a:gd name="connsiteX75" fmla="*/ 819048 w 5613535"/>
                <a:gd name="connsiteY75" fmla="*/ 968188 h 4168588"/>
                <a:gd name="connsiteX76" fmla="*/ 826383 w 5613535"/>
                <a:gd name="connsiteY76" fmla="*/ 975523 h 4168588"/>
                <a:gd name="connsiteX77" fmla="*/ 833717 w 5613535"/>
                <a:gd name="connsiteY77" fmla="*/ 990193 h 4168588"/>
                <a:gd name="connsiteX78" fmla="*/ 838607 w 5613535"/>
                <a:gd name="connsiteY78" fmla="*/ 1004862 h 4168588"/>
                <a:gd name="connsiteX79" fmla="*/ 843497 w 5613535"/>
                <a:gd name="connsiteY79" fmla="*/ 1014642 h 4168588"/>
                <a:gd name="connsiteX80" fmla="*/ 845942 w 5613535"/>
                <a:gd name="connsiteY80" fmla="*/ 1021976 h 4168588"/>
                <a:gd name="connsiteX81" fmla="*/ 853277 w 5613535"/>
                <a:gd name="connsiteY81" fmla="*/ 1024421 h 4168588"/>
                <a:gd name="connsiteX82" fmla="*/ 858166 w 5613535"/>
                <a:gd name="connsiteY82" fmla="*/ 1031756 h 4168588"/>
                <a:gd name="connsiteX83" fmla="*/ 863056 w 5613535"/>
                <a:gd name="connsiteY83" fmla="*/ 1041536 h 4168588"/>
                <a:gd name="connsiteX84" fmla="*/ 870391 w 5613535"/>
                <a:gd name="connsiteY84" fmla="*/ 1051315 h 4168588"/>
                <a:gd name="connsiteX85" fmla="*/ 875281 w 5613535"/>
                <a:gd name="connsiteY85" fmla="*/ 1058650 h 4168588"/>
                <a:gd name="connsiteX86" fmla="*/ 882616 w 5613535"/>
                <a:gd name="connsiteY86" fmla="*/ 1063540 h 4168588"/>
                <a:gd name="connsiteX87" fmla="*/ 887506 w 5613535"/>
                <a:gd name="connsiteY87" fmla="*/ 1070875 h 4168588"/>
                <a:gd name="connsiteX88" fmla="*/ 902175 w 5613535"/>
                <a:gd name="connsiteY88" fmla="*/ 1075765 h 4168588"/>
                <a:gd name="connsiteX89" fmla="*/ 904620 w 5613535"/>
                <a:gd name="connsiteY89" fmla="*/ 1083099 h 4168588"/>
                <a:gd name="connsiteX90" fmla="*/ 926624 w 5613535"/>
                <a:gd name="connsiteY90" fmla="*/ 1092879 h 4168588"/>
                <a:gd name="connsiteX91" fmla="*/ 941294 w 5613535"/>
                <a:gd name="connsiteY91" fmla="*/ 1100214 h 4168588"/>
                <a:gd name="connsiteX92" fmla="*/ 958408 w 5613535"/>
                <a:gd name="connsiteY92" fmla="*/ 1107549 h 4168588"/>
                <a:gd name="connsiteX93" fmla="*/ 965743 w 5613535"/>
                <a:gd name="connsiteY93" fmla="*/ 1112438 h 4168588"/>
                <a:gd name="connsiteX94" fmla="*/ 975523 w 5613535"/>
                <a:gd name="connsiteY94" fmla="*/ 1114883 h 4168588"/>
                <a:gd name="connsiteX95" fmla="*/ 982857 w 5613535"/>
                <a:gd name="connsiteY95" fmla="*/ 1117328 h 4168588"/>
                <a:gd name="connsiteX96" fmla="*/ 1009752 w 5613535"/>
                <a:gd name="connsiteY96" fmla="*/ 1124663 h 4168588"/>
                <a:gd name="connsiteX97" fmla="*/ 1266468 w 5613535"/>
                <a:gd name="connsiteY97" fmla="*/ 1129553 h 4168588"/>
                <a:gd name="connsiteX98" fmla="*/ 1290917 w 5613535"/>
                <a:gd name="connsiteY98" fmla="*/ 1136888 h 4168588"/>
                <a:gd name="connsiteX99" fmla="*/ 1305587 w 5613535"/>
                <a:gd name="connsiteY99" fmla="*/ 1141778 h 4168588"/>
                <a:gd name="connsiteX100" fmla="*/ 1320256 w 5613535"/>
                <a:gd name="connsiteY100" fmla="*/ 1149112 h 4168588"/>
                <a:gd name="connsiteX101" fmla="*/ 1337371 w 5613535"/>
                <a:gd name="connsiteY101" fmla="*/ 1156447 h 4168588"/>
                <a:gd name="connsiteX102" fmla="*/ 1344706 w 5613535"/>
                <a:gd name="connsiteY102" fmla="*/ 1161337 h 4168588"/>
                <a:gd name="connsiteX103" fmla="*/ 1361820 w 5613535"/>
                <a:gd name="connsiteY103" fmla="*/ 1166227 h 4168588"/>
                <a:gd name="connsiteX104" fmla="*/ 1364265 w 5613535"/>
                <a:gd name="connsiteY104" fmla="*/ 1173561 h 4168588"/>
                <a:gd name="connsiteX105" fmla="*/ 1378934 w 5613535"/>
                <a:gd name="connsiteY105" fmla="*/ 1180896 h 4168588"/>
                <a:gd name="connsiteX106" fmla="*/ 1388714 w 5613535"/>
                <a:gd name="connsiteY106" fmla="*/ 1190676 h 4168588"/>
                <a:gd name="connsiteX107" fmla="*/ 1405829 w 5613535"/>
                <a:gd name="connsiteY107" fmla="*/ 1207790 h 4168588"/>
                <a:gd name="connsiteX108" fmla="*/ 1410718 w 5613535"/>
                <a:gd name="connsiteY108" fmla="*/ 1215125 h 4168588"/>
                <a:gd name="connsiteX109" fmla="*/ 1418053 w 5613535"/>
                <a:gd name="connsiteY109" fmla="*/ 1220015 h 4168588"/>
                <a:gd name="connsiteX110" fmla="*/ 1427833 w 5613535"/>
                <a:gd name="connsiteY110" fmla="*/ 1229795 h 4168588"/>
                <a:gd name="connsiteX111" fmla="*/ 1437612 w 5613535"/>
                <a:gd name="connsiteY111" fmla="*/ 1239574 h 4168588"/>
                <a:gd name="connsiteX112" fmla="*/ 1442502 w 5613535"/>
                <a:gd name="connsiteY112" fmla="*/ 1246909 h 4168588"/>
                <a:gd name="connsiteX113" fmla="*/ 1444947 w 5613535"/>
                <a:gd name="connsiteY113" fmla="*/ 1254244 h 4168588"/>
                <a:gd name="connsiteX114" fmla="*/ 1452282 w 5613535"/>
                <a:gd name="connsiteY114" fmla="*/ 1256689 h 4168588"/>
                <a:gd name="connsiteX115" fmla="*/ 1459617 w 5613535"/>
                <a:gd name="connsiteY115" fmla="*/ 1271358 h 4168588"/>
                <a:gd name="connsiteX116" fmla="*/ 1464507 w 5613535"/>
                <a:gd name="connsiteY116" fmla="*/ 1286028 h 4168588"/>
                <a:gd name="connsiteX117" fmla="*/ 1471841 w 5613535"/>
                <a:gd name="connsiteY117" fmla="*/ 1293363 h 4168588"/>
                <a:gd name="connsiteX118" fmla="*/ 1476731 w 5613535"/>
                <a:gd name="connsiteY118" fmla="*/ 1303142 h 4168588"/>
                <a:gd name="connsiteX119" fmla="*/ 1479176 w 5613535"/>
                <a:gd name="connsiteY119" fmla="*/ 1310477 h 4168588"/>
                <a:gd name="connsiteX120" fmla="*/ 1486511 w 5613535"/>
                <a:gd name="connsiteY120" fmla="*/ 1317812 h 4168588"/>
                <a:gd name="connsiteX121" fmla="*/ 1493846 w 5613535"/>
                <a:gd name="connsiteY121" fmla="*/ 1334926 h 4168588"/>
                <a:gd name="connsiteX122" fmla="*/ 1501180 w 5613535"/>
                <a:gd name="connsiteY122" fmla="*/ 1339816 h 4168588"/>
                <a:gd name="connsiteX123" fmla="*/ 1508515 w 5613535"/>
                <a:gd name="connsiteY123" fmla="*/ 1354486 h 4168588"/>
                <a:gd name="connsiteX124" fmla="*/ 1513405 w 5613535"/>
                <a:gd name="connsiteY124" fmla="*/ 1369155 h 4168588"/>
                <a:gd name="connsiteX125" fmla="*/ 1518295 w 5613535"/>
                <a:gd name="connsiteY125" fmla="*/ 1376490 h 4168588"/>
                <a:gd name="connsiteX126" fmla="*/ 1530519 w 5613535"/>
                <a:gd name="connsiteY126" fmla="*/ 1403384 h 4168588"/>
                <a:gd name="connsiteX127" fmla="*/ 1535409 w 5613535"/>
                <a:gd name="connsiteY127" fmla="*/ 1410719 h 4168588"/>
                <a:gd name="connsiteX128" fmla="*/ 1537854 w 5613535"/>
                <a:gd name="connsiteY128" fmla="*/ 1418053 h 4168588"/>
                <a:gd name="connsiteX129" fmla="*/ 1542744 w 5613535"/>
                <a:gd name="connsiteY129" fmla="*/ 1427833 h 4168588"/>
                <a:gd name="connsiteX130" fmla="*/ 1545189 w 5613535"/>
                <a:gd name="connsiteY130" fmla="*/ 1435168 h 4168588"/>
                <a:gd name="connsiteX131" fmla="*/ 1550079 w 5613535"/>
                <a:gd name="connsiteY131" fmla="*/ 1442503 h 4168588"/>
                <a:gd name="connsiteX132" fmla="*/ 1552524 w 5613535"/>
                <a:gd name="connsiteY132" fmla="*/ 1449837 h 4168588"/>
                <a:gd name="connsiteX133" fmla="*/ 1559858 w 5613535"/>
                <a:gd name="connsiteY133" fmla="*/ 1462062 h 4168588"/>
                <a:gd name="connsiteX134" fmla="*/ 1567193 w 5613535"/>
                <a:gd name="connsiteY134" fmla="*/ 1484066 h 4168588"/>
                <a:gd name="connsiteX135" fmla="*/ 1574528 w 5613535"/>
                <a:gd name="connsiteY135" fmla="*/ 1503626 h 4168588"/>
                <a:gd name="connsiteX136" fmla="*/ 1579418 w 5613535"/>
                <a:gd name="connsiteY136" fmla="*/ 1518295 h 4168588"/>
                <a:gd name="connsiteX137" fmla="*/ 1591642 w 5613535"/>
                <a:gd name="connsiteY137" fmla="*/ 1535410 h 4168588"/>
                <a:gd name="connsiteX138" fmla="*/ 1598977 w 5613535"/>
                <a:gd name="connsiteY138" fmla="*/ 1550079 h 4168588"/>
                <a:gd name="connsiteX139" fmla="*/ 1603867 w 5613535"/>
                <a:gd name="connsiteY139" fmla="*/ 1567194 h 4168588"/>
                <a:gd name="connsiteX140" fmla="*/ 1608757 w 5613535"/>
                <a:gd name="connsiteY140" fmla="*/ 1581863 h 4168588"/>
                <a:gd name="connsiteX141" fmla="*/ 1616092 w 5613535"/>
                <a:gd name="connsiteY141" fmla="*/ 1625872 h 4168588"/>
                <a:gd name="connsiteX142" fmla="*/ 1618537 w 5613535"/>
                <a:gd name="connsiteY142" fmla="*/ 1647876 h 4168588"/>
                <a:gd name="connsiteX143" fmla="*/ 1625871 w 5613535"/>
                <a:gd name="connsiteY143" fmla="*/ 1672325 h 4168588"/>
                <a:gd name="connsiteX144" fmla="*/ 1628316 w 5613535"/>
                <a:gd name="connsiteY144" fmla="*/ 1682105 h 4168588"/>
                <a:gd name="connsiteX145" fmla="*/ 1633206 w 5613535"/>
                <a:gd name="connsiteY145" fmla="*/ 1696774 h 4168588"/>
                <a:gd name="connsiteX146" fmla="*/ 1640541 w 5613535"/>
                <a:gd name="connsiteY146" fmla="*/ 1718779 h 4168588"/>
                <a:gd name="connsiteX147" fmla="*/ 1642986 w 5613535"/>
                <a:gd name="connsiteY147" fmla="*/ 1733448 h 4168588"/>
                <a:gd name="connsiteX148" fmla="*/ 1645431 w 5613535"/>
                <a:gd name="connsiteY148" fmla="*/ 1750563 h 4168588"/>
                <a:gd name="connsiteX149" fmla="*/ 1650321 w 5613535"/>
                <a:gd name="connsiteY149" fmla="*/ 1765232 h 4168588"/>
                <a:gd name="connsiteX150" fmla="*/ 1652765 w 5613535"/>
                <a:gd name="connsiteY150" fmla="*/ 1782347 h 4168588"/>
                <a:gd name="connsiteX151" fmla="*/ 1657655 w 5613535"/>
                <a:gd name="connsiteY151" fmla="*/ 1789681 h 4168588"/>
                <a:gd name="connsiteX152" fmla="*/ 1664990 w 5613535"/>
                <a:gd name="connsiteY152" fmla="*/ 1814130 h 4168588"/>
                <a:gd name="connsiteX153" fmla="*/ 1667435 w 5613535"/>
                <a:gd name="connsiteY153" fmla="*/ 1823910 h 4168588"/>
                <a:gd name="connsiteX154" fmla="*/ 1669880 w 5613535"/>
                <a:gd name="connsiteY154" fmla="*/ 1838580 h 4168588"/>
                <a:gd name="connsiteX155" fmla="*/ 1674770 w 5613535"/>
                <a:gd name="connsiteY155" fmla="*/ 1848359 h 4168588"/>
                <a:gd name="connsiteX156" fmla="*/ 1682104 w 5613535"/>
                <a:gd name="connsiteY156" fmla="*/ 1870364 h 4168588"/>
                <a:gd name="connsiteX157" fmla="*/ 1684549 w 5613535"/>
                <a:gd name="connsiteY157" fmla="*/ 1880143 h 4168588"/>
                <a:gd name="connsiteX158" fmla="*/ 1691884 w 5613535"/>
                <a:gd name="connsiteY158" fmla="*/ 1894813 h 4168588"/>
                <a:gd name="connsiteX159" fmla="*/ 1699219 w 5613535"/>
                <a:gd name="connsiteY159" fmla="*/ 1919262 h 4168588"/>
                <a:gd name="connsiteX160" fmla="*/ 1706554 w 5613535"/>
                <a:gd name="connsiteY160" fmla="*/ 1924152 h 4168588"/>
                <a:gd name="connsiteX161" fmla="*/ 1711443 w 5613535"/>
                <a:gd name="connsiteY161" fmla="*/ 1946156 h 4168588"/>
                <a:gd name="connsiteX162" fmla="*/ 1716333 w 5613535"/>
                <a:gd name="connsiteY162" fmla="*/ 1953491 h 4168588"/>
                <a:gd name="connsiteX163" fmla="*/ 1718778 w 5613535"/>
                <a:gd name="connsiteY163" fmla="*/ 1960826 h 4168588"/>
                <a:gd name="connsiteX164" fmla="*/ 1723668 w 5613535"/>
                <a:gd name="connsiteY164" fmla="*/ 1970605 h 4168588"/>
                <a:gd name="connsiteX165" fmla="*/ 1726113 w 5613535"/>
                <a:gd name="connsiteY165" fmla="*/ 1977940 h 4168588"/>
                <a:gd name="connsiteX166" fmla="*/ 1731003 w 5613535"/>
                <a:gd name="connsiteY166" fmla="*/ 1987720 h 4168588"/>
                <a:gd name="connsiteX167" fmla="*/ 1740783 w 5613535"/>
                <a:gd name="connsiteY167" fmla="*/ 2009724 h 4168588"/>
                <a:gd name="connsiteX168" fmla="*/ 1748117 w 5613535"/>
                <a:gd name="connsiteY168" fmla="*/ 2026838 h 4168588"/>
                <a:gd name="connsiteX169" fmla="*/ 1750562 w 5613535"/>
                <a:gd name="connsiteY169" fmla="*/ 2036618 h 4168588"/>
                <a:gd name="connsiteX170" fmla="*/ 1755452 w 5613535"/>
                <a:gd name="connsiteY170" fmla="*/ 2043953 h 4168588"/>
                <a:gd name="connsiteX171" fmla="*/ 1757897 w 5613535"/>
                <a:gd name="connsiteY171" fmla="*/ 2051288 h 4168588"/>
                <a:gd name="connsiteX172" fmla="*/ 1765232 w 5613535"/>
                <a:gd name="connsiteY172" fmla="*/ 2053733 h 4168588"/>
                <a:gd name="connsiteX173" fmla="*/ 1775011 w 5613535"/>
                <a:gd name="connsiteY173" fmla="*/ 2063512 h 4168588"/>
                <a:gd name="connsiteX174" fmla="*/ 1777456 w 5613535"/>
                <a:gd name="connsiteY174" fmla="*/ 2070847 h 4168588"/>
                <a:gd name="connsiteX175" fmla="*/ 1792126 w 5613535"/>
                <a:gd name="connsiteY175" fmla="*/ 2080627 h 4168588"/>
                <a:gd name="connsiteX176" fmla="*/ 1806795 w 5613535"/>
                <a:gd name="connsiteY176" fmla="*/ 2087961 h 4168588"/>
                <a:gd name="connsiteX177" fmla="*/ 1814130 w 5613535"/>
                <a:gd name="connsiteY177" fmla="*/ 2092851 h 4168588"/>
                <a:gd name="connsiteX178" fmla="*/ 1816575 w 5613535"/>
                <a:gd name="connsiteY178" fmla="*/ 2100186 h 4168588"/>
                <a:gd name="connsiteX179" fmla="*/ 1831245 w 5613535"/>
                <a:gd name="connsiteY179" fmla="*/ 2105076 h 4168588"/>
                <a:gd name="connsiteX180" fmla="*/ 1838579 w 5613535"/>
                <a:gd name="connsiteY180" fmla="*/ 2109966 h 4168588"/>
                <a:gd name="connsiteX181" fmla="*/ 1845914 w 5613535"/>
                <a:gd name="connsiteY181" fmla="*/ 2117301 h 4168588"/>
                <a:gd name="connsiteX182" fmla="*/ 1855694 w 5613535"/>
                <a:gd name="connsiteY182" fmla="*/ 2119745 h 4168588"/>
                <a:gd name="connsiteX183" fmla="*/ 1863029 w 5613535"/>
                <a:gd name="connsiteY183" fmla="*/ 2127080 h 4168588"/>
                <a:gd name="connsiteX184" fmla="*/ 1872808 w 5613535"/>
                <a:gd name="connsiteY184" fmla="*/ 2129525 h 4168588"/>
                <a:gd name="connsiteX185" fmla="*/ 1880143 w 5613535"/>
                <a:gd name="connsiteY185" fmla="*/ 2134415 h 4168588"/>
                <a:gd name="connsiteX186" fmla="*/ 1887478 w 5613535"/>
                <a:gd name="connsiteY186" fmla="*/ 2136860 h 4168588"/>
                <a:gd name="connsiteX187" fmla="*/ 1897257 w 5613535"/>
                <a:gd name="connsiteY187" fmla="*/ 2141750 h 4168588"/>
                <a:gd name="connsiteX188" fmla="*/ 1914372 w 5613535"/>
                <a:gd name="connsiteY188" fmla="*/ 2146640 h 4168588"/>
                <a:gd name="connsiteX189" fmla="*/ 1938821 w 5613535"/>
                <a:gd name="connsiteY189" fmla="*/ 2153974 h 4168588"/>
                <a:gd name="connsiteX190" fmla="*/ 1955935 w 5613535"/>
                <a:gd name="connsiteY190" fmla="*/ 2158864 h 4168588"/>
                <a:gd name="connsiteX191" fmla="*/ 1995054 w 5613535"/>
                <a:gd name="connsiteY191" fmla="*/ 2161309 h 4168588"/>
                <a:gd name="connsiteX192" fmla="*/ 2122190 w 5613535"/>
                <a:gd name="connsiteY192" fmla="*/ 2166199 h 4168588"/>
                <a:gd name="connsiteX193" fmla="*/ 2161309 w 5613535"/>
                <a:gd name="connsiteY193" fmla="*/ 2171089 h 4168588"/>
                <a:gd name="connsiteX194" fmla="*/ 2171088 w 5613535"/>
                <a:gd name="connsiteY194" fmla="*/ 2175979 h 4168588"/>
                <a:gd name="connsiteX195" fmla="*/ 2188203 w 5613535"/>
                <a:gd name="connsiteY195" fmla="*/ 2178424 h 4168588"/>
                <a:gd name="connsiteX196" fmla="*/ 2210207 w 5613535"/>
                <a:gd name="connsiteY196" fmla="*/ 2185758 h 4168588"/>
                <a:gd name="connsiteX197" fmla="*/ 2224877 w 5613535"/>
                <a:gd name="connsiteY197" fmla="*/ 2193093 h 4168588"/>
                <a:gd name="connsiteX198" fmla="*/ 2234656 w 5613535"/>
                <a:gd name="connsiteY198" fmla="*/ 2195538 h 4168588"/>
                <a:gd name="connsiteX199" fmla="*/ 2241991 w 5613535"/>
                <a:gd name="connsiteY199" fmla="*/ 2200428 h 4168588"/>
                <a:gd name="connsiteX200" fmla="*/ 2244436 w 5613535"/>
                <a:gd name="connsiteY200" fmla="*/ 2207763 h 4168588"/>
                <a:gd name="connsiteX201" fmla="*/ 2254216 w 5613535"/>
                <a:gd name="connsiteY201" fmla="*/ 2210207 h 4168588"/>
                <a:gd name="connsiteX202" fmla="*/ 2261550 w 5613535"/>
                <a:gd name="connsiteY202" fmla="*/ 2212652 h 4168588"/>
                <a:gd name="connsiteX203" fmla="*/ 2276220 w 5613535"/>
                <a:gd name="connsiteY203" fmla="*/ 2224877 h 4168588"/>
                <a:gd name="connsiteX204" fmla="*/ 2283555 w 5613535"/>
                <a:gd name="connsiteY204" fmla="*/ 2227322 h 4168588"/>
                <a:gd name="connsiteX205" fmla="*/ 2300669 w 5613535"/>
                <a:gd name="connsiteY205" fmla="*/ 2237102 h 4168588"/>
                <a:gd name="connsiteX206" fmla="*/ 2315339 w 5613535"/>
                <a:gd name="connsiteY206" fmla="*/ 2244436 h 4168588"/>
                <a:gd name="connsiteX207" fmla="*/ 2317784 w 5613535"/>
                <a:gd name="connsiteY207" fmla="*/ 2251771 h 4168588"/>
                <a:gd name="connsiteX208" fmla="*/ 2332453 w 5613535"/>
                <a:gd name="connsiteY208" fmla="*/ 2259106 h 4168588"/>
                <a:gd name="connsiteX209" fmla="*/ 2344678 w 5613535"/>
                <a:gd name="connsiteY209" fmla="*/ 2268886 h 4168588"/>
                <a:gd name="connsiteX210" fmla="*/ 2356902 w 5613535"/>
                <a:gd name="connsiteY210" fmla="*/ 2278665 h 4168588"/>
                <a:gd name="connsiteX211" fmla="*/ 2369127 w 5613535"/>
                <a:gd name="connsiteY211" fmla="*/ 2293335 h 4168588"/>
                <a:gd name="connsiteX212" fmla="*/ 2383796 w 5613535"/>
                <a:gd name="connsiteY212" fmla="*/ 2303114 h 4168588"/>
                <a:gd name="connsiteX213" fmla="*/ 2386241 w 5613535"/>
                <a:gd name="connsiteY213" fmla="*/ 2310449 h 4168588"/>
                <a:gd name="connsiteX214" fmla="*/ 2400911 w 5613535"/>
                <a:gd name="connsiteY214" fmla="*/ 2317784 h 4168588"/>
                <a:gd name="connsiteX215" fmla="*/ 2410691 w 5613535"/>
                <a:gd name="connsiteY215" fmla="*/ 2327564 h 4168588"/>
                <a:gd name="connsiteX216" fmla="*/ 2418025 w 5613535"/>
                <a:gd name="connsiteY216" fmla="*/ 2342233 h 4168588"/>
                <a:gd name="connsiteX217" fmla="*/ 2425360 w 5613535"/>
                <a:gd name="connsiteY217" fmla="*/ 2356903 h 4168588"/>
                <a:gd name="connsiteX218" fmla="*/ 2427805 w 5613535"/>
                <a:gd name="connsiteY218" fmla="*/ 2374017 h 4168588"/>
                <a:gd name="connsiteX219" fmla="*/ 2432695 w 5613535"/>
                <a:gd name="connsiteY219" fmla="*/ 2381352 h 4168588"/>
                <a:gd name="connsiteX220" fmla="*/ 2435140 w 5613535"/>
                <a:gd name="connsiteY220" fmla="*/ 2388687 h 4168588"/>
                <a:gd name="connsiteX221" fmla="*/ 2440030 w 5613535"/>
                <a:gd name="connsiteY221" fmla="*/ 2398466 h 4168588"/>
                <a:gd name="connsiteX222" fmla="*/ 2447364 w 5613535"/>
                <a:gd name="connsiteY222" fmla="*/ 2413136 h 4168588"/>
                <a:gd name="connsiteX223" fmla="*/ 2452254 w 5613535"/>
                <a:gd name="connsiteY223" fmla="*/ 2432695 h 4168588"/>
                <a:gd name="connsiteX224" fmla="*/ 2459589 w 5613535"/>
                <a:gd name="connsiteY224" fmla="*/ 2449810 h 4168588"/>
                <a:gd name="connsiteX225" fmla="*/ 2471814 w 5613535"/>
                <a:gd name="connsiteY225" fmla="*/ 2481594 h 4168588"/>
                <a:gd name="connsiteX226" fmla="*/ 2474258 w 5613535"/>
                <a:gd name="connsiteY226" fmla="*/ 2488928 h 4168588"/>
                <a:gd name="connsiteX227" fmla="*/ 2481593 w 5613535"/>
                <a:gd name="connsiteY227" fmla="*/ 2513378 h 4168588"/>
                <a:gd name="connsiteX228" fmla="*/ 2484038 w 5613535"/>
                <a:gd name="connsiteY228" fmla="*/ 2523157 h 4168588"/>
                <a:gd name="connsiteX229" fmla="*/ 2488928 w 5613535"/>
                <a:gd name="connsiteY229" fmla="*/ 2537827 h 4168588"/>
                <a:gd name="connsiteX230" fmla="*/ 2491373 w 5613535"/>
                <a:gd name="connsiteY230" fmla="*/ 2547606 h 4168588"/>
                <a:gd name="connsiteX231" fmla="*/ 2493818 w 5613535"/>
                <a:gd name="connsiteY231" fmla="*/ 2562276 h 4168588"/>
                <a:gd name="connsiteX232" fmla="*/ 2498708 w 5613535"/>
                <a:gd name="connsiteY232" fmla="*/ 2574501 h 4168588"/>
                <a:gd name="connsiteX233" fmla="*/ 2506042 w 5613535"/>
                <a:gd name="connsiteY233" fmla="*/ 2598950 h 4168588"/>
                <a:gd name="connsiteX234" fmla="*/ 2513377 w 5613535"/>
                <a:gd name="connsiteY234" fmla="*/ 2620954 h 4168588"/>
                <a:gd name="connsiteX235" fmla="*/ 2515822 w 5613535"/>
                <a:gd name="connsiteY235" fmla="*/ 2635624 h 4168588"/>
                <a:gd name="connsiteX236" fmla="*/ 2518267 w 5613535"/>
                <a:gd name="connsiteY236" fmla="*/ 2652738 h 4168588"/>
                <a:gd name="connsiteX237" fmla="*/ 2523157 w 5613535"/>
                <a:gd name="connsiteY237" fmla="*/ 2669852 h 4168588"/>
                <a:gd name="connsiteX238" fmla="*/ 2530492 w 5613535"/>
                <a:gd name="connsiteY238" fmla="*/ 2701636 h 4168588"/>
                <a:gd name="connsiteX239" fmla="*/ 2532937 w 5613535"/>
                <a:gd name="connsiteY239" fmla="*/ 2718751 h 4168588"/>
                <a:gd name="connsiteX240" fmla="*/ 2537826 w 5613535"/>
                <a:gd name="connsiteY240" fmla="*/ 2735865 h 4168588"/>
                <a:gd name="connsiteX241" fmla="*/ 2540271 w 5613535"/>
                <a:gd name="connsiteY241" fmla="*/ 2745645 h 4168588"/>
                <a:gd name="connsiteX242" fmla="*/ 2542716 w 5613535"/>
                <a:gd name="connsiteY242" fmla="*/ 2760314 h 4168588"/>
                <a:gd name="connsiteX243" fmla="*/ 2547606 w 5613535"/>
                <a:gd name="connsiteY243" fmla="*/ 2770094 h 4168588"/>
                <a:gd name="connsiteX244" fmla="*/ 2550051 w 5613535"/>
                <a:gd name="connsiteY244" fmla="*/ 2784764 h 4168588"/>
                <a:gd name="connsiteX245" fmla="*/ 2554941 w 5613535"/>
                <a:gd name="connsiteY245" fmla="*/ 2792098 h 4168588"/>
                <a:gd name="connsiteX246" fmla="*/ 2564721 w 5613535"/>
                <a:gd name="connsiteY246" fmla="*/ 2818993 h 4168588"/>
                <a:gd name="connsiteX247" fmla="*/ 2572055 w 5613535"/>
                <a:gd name="connsiteY247" fmla="*/ 2836107 h 4168588"/>
                <a:gd name="connsiteX248" fmla="*/ 2579390 w 5613535"/>
                <a:gd name="connsiteY248" fmla="*/ 2853221 h 4168588"/>
                <a:gd name="connsiteX249" fmla="*/ 2584280 w 5613535"/>
                <a:gd name="connsiteY249" fmla="*/ 2867891 h 4168588"/>
                <a:gd name="connsiteX250" fmla="*/ 2589170 w 5613535"/>
                <a:gd name="connsiteY250" fmla="*/ 2875226 h 4168588"/>
                <a:gd name="connsiteX251" fmla="*/ 2591615 w 5613535"/>
                <a:gd name="connsiteY251" fmla="*/ 2882560 h 4168588"/>
                <a:gd name="connsiteX252" fmla="*/ 2598949 w 5613535"/>
                <a:gd name="connsiteY252" fmla="*/ 2887450 h 4168588"/>
                <a:gd name="connsiteX253" fmla="*/ 2608729 w 5613535"/>
                <a:gd name="connsiteY253" fmla="*/ 2909455 h 4168588"/>
                <a:gd name="connsiteX254" fmla="*/ 2613619 w 5613535"/>
                <a:gd name="connsiteY254" fmla="*/ 2916789 h 4168588"/>
                <a:gd name="connsiteX255" fmla="*/ 2620954 w 5613535"/>
                <a:gd name="connsiteY255" fmla="*/ 2919234 h 4168588"/>
                <a:gd name="connsiteX256" fmla="*/ 2630733 w 5613535"/>
                <a:gd name="connsiteY256" fmla="*/ 2936349 h 4168588"/>
                <a:gd name="connsiteX257" fmla="*/ 2633178 w 5613535"/>
                <a:gd name="connsiteY257" fmla="*/ 2943683 h 4168588"/>
                <a:gd name="connsiteX258" fmla="*/ 2640513 w 5613535"/>
                <a:gd name="connsiteY258" fmla="*/ 2951018 h 4168588"/>
                <a:gd name="connsiteX259" fmla="*/ 2657627 w 5613535"/>
                <a:gd name="connsiteY259" fmla="*/ 2968133 h 4168588"/>
                <a:gd name="connsiteX260" fmla="*/ 2662517 w 5613535"/>
                <a:gd name="connsiteY260" fmla="*/ 2975467 h 4168588"/>
                <a:gd name="connsiteX261" fmla="*/ 2669852 w 5613535"/>
                <a:gd name="connsiteY261" fmla="*/ 2977912 h 4168588"/>
                <a:gd name="connsiteX262" fmla="*/ 2679632 w 5613535"/>
                <a:gd name="connsiteY262" fmla="*/ 2999917 h 4168588"/>
                <a:gd name="connsiteX263" fmla="*/ 2686966 w 5613535"/>
                <a:gd name="connsiteY263" fmla="*/ 3002361 h 4168588"/>
                <a:gd name="connsiteX264" fmla="*/ 2699191 w 5613535"/>
                <a:gd name="connsiteY264" fmla="*/ 3024366 h 4168588"/>
                <a:gd name="connsiteX265" fmla="*/ 2706526 w 5613535"/>
                <a:gd name="connsiteY265" fmla="*/ 3026811 h 4168588"/>
                <a:gd name="connsiteX266" fmla="*/ 2711416 w 5613535"/>
                <a:gd name="connsiteY266" fmla="*/ 3034145 h 4168588"/>
                <a:gd name="connsiteX267" fmla="*/ 2713861 w 5613535"/>
                <a:gd name="connsiteY267" fmla="*/ 3041480 h 4168588"/>
                <a:gd name="connsiteX268" fmla="*/ 2721195 w 5613535"/>
                <a:gd name="connsiteY268" fmla="*/ 3043925 h 4168588"/>
                <a:gd name="connsiteX269" fmla="*/ 2728530 w 5613535"/>
                <a:gd name="connsiteY269" fmla="*/ 3058595 h 4168588"/>
                <a:gd name="connsiteX270" fmla="*/ 2735865 w 5613535"/>
                <a:gd name="connsiteY270" fmla="*/ 3061040 h 4168588"/>
                <a:gd name="connsiteX271" fmla="*/ 2748089 w 5613535"/>
                <a:gd name="connsiteY271" fmla="*/ 3065929 h 4168588"/>
                <a:gd name="connsiteX272" fmla="*/ 2755424 w 5613535"/>
                <a:gd name="connsiteY272" fmla="*/ 3068374 h 4168588"/>
                <a:gd name="connsiteX273" fmla="*/ 2762759 w 5613535"/>
                <a:gd name="connsiteY273" fmla="*/ 3073264 h 4168588"/>
                <a:gd name="connsiteX274" fmla="*/ 2770094 w 5613535"/>
                <a:gd name="connsiteY274" fmla="*/ 3075709 h 4168588"/>
                <a:gd name="connsiteX275" fmla="*/ 2784763 w 5613535"/>
                <a:gd name="connsiteY275" fmla="*/ 3083044 h 4168588"/>
                <a:gd name="connsiteX276" fmla="*/ 2836107 w 5613535"/>
                <a:gd name="connsiteY276" fmla="*/ 3092824 h 4168588"/>
                <a:gd name="connsiteX277" fmla="*/ 2855666 w 5613535"/>
                <a:gd name="connsiteY277" fmla="*/ 3097713 h 4168588"/>
                <a:gd name="connsiteX278" fmla="*/ 2892340 w 5613535"/>
                <a:gd name="connsiteY278" fmla="*/ 3100158 h 4168588"/>
                <a:gd name="connsiteX279" fmla="*/ 2921679 w 5613535"/>
                <a:gd name="connsiteY279" fmla="*/ 3107493 h 4168588"/>
                <a:gd name="connsiteX280" fmla="*/ 2946128 w 5613535"/>
                <a:gd name="connsiteY280" fmla="*/ 3109938 h 4168588"/>
                <a:gd name="connsiteX281" fmla="*/ 2968132 w 5613535"/>
                <a:gd name="connsiteY281" fmla="*/ 3114828 h 4168588"/>
                <a:gd name="connsiteX282" fmla="*/ 2985247 w 5613535"/>
                <a:gd name="connsiteY282" fmla="*/ 3117273 h 4168588"/>
                <a:gd name="connsiteX283" fmla="*/ 3019476 w 5613535"/>
                <a:gd name="connsiteY283" fmla="*/ 3124607 h 4168588"/>
                <a:gd name="connsiteX284" fmla="*/ 3029255 w 5613535"/>
                <a:gd name="connsiteY284" fmla="*/ 3129497 h 4168588"/>
                <a:gd name="connsiteX285" fmla="*/ 3051260 w 5613535"/>
                <a:gd name="connsiteY285" fmla="*/ 3131942 h 4168588"/>
                <a:gd name="connsiteX286" fmla="*/ 3068374 w 5613535"/>
                <a:gd name="connsiteY286" fmla="*/ 3134387 h 4168588"/>
                <a:gd name="connsiteX287" fmla="*/ 3107493 w 5613535"/>
                <a:gd name="connsiteY287" fmla="*/ 3141722 h 4168588"/>
                <a:gd name="connsiteX288" fmla="*/ 3119717 w 5613535"/>
                <a:gd name="connsiteY288" fmla="*/ 3146612 h 4168588"/>
                <a:gd name="connsiteX289" fmla="*/ 3141722 w 5613535"/>
                <a:gd name="connsiteY289" fmla="*/ 3151502 h 4168588"/>
                <a:gd name="connsiteX290" fmla="*/ 3149056 w 5613535"/>
                <a:gd name="connsiteY290" fmla="*/ 3156391 h 4168588"/>
                <a:gd name="connsiteX291" fmla="*/ 3156391 w 5613535"/>
                <a:gd name="connsiteY291" fmla="*/ 3158836 h 4168588"/>
                <a:gd name="connsiteX292" fmla="*/ 3173506 w 5613535"/>
                <a:gd name="connsiteY292" fmla="*/ 3166171 h 4168588"/>
                <a:gd name="connsiteX293" fmla="*/ 3190620 w 5613535"/>
                <a:gd name="connsiteY293" fmla="*/ 3180841 h 4168588"/>
                <a:gd name="connsiteX294" fmla="*/ 3193065 w 5613535"/>
                <a:gd name="connsiteY294" fmla="*/ 3188175 h 4168588"/>
                <a:gd name="connsiteX295" fmla="*/ 3205289 w 5613535"/>
                <a:gd name="connsiteY295" fmla="*/ 3197955 h 4168588"/>
                <a:gd name="connsiteX296" fmla="*/ 3222404 w 5613535"/>
                <a:gd name="connsiteY296" fmla="*/ 3215070 h 4168588"/>
                <a:gd name="connsiteX297" fmla="*/ 3229739 w 5613535"/>
                <a:gd name="connsiteY297" fmla="*/ 3222404 h 4168588"/>
                <a:gd name="connsiteX298" fmla="*/ 3239518 w 5613535"/>
                <a:gd name="connsiteY298" fmla="*/ 3232184 h 4168588"/>
                <a:gd name="connsiteX299" fmla="*/ 3249298 w 5613535"/>
                <a:gd name="connsiteY299" fmla="*/ 3241964 h 4168588"/>
                <a:gd name="connsiteX300" fmla="*/ 3259078 w 5613535"/>
                <a:gd name="connsiteY300" fmla="*/ 3256633 h 4168588"/>
                <a:gd name="connsiteX301" fmla="*/ 3273747 w 5613535"/>
                <a:gd name="connsiteY301" fmla="*/ 3271303 h 4168588"/>
                <a:gd name="connsiteX302" fmla="*/ 3276192 w 5613535"/>
                <a:gd name="connsiteY302" fmla="*/ 3278637 h 4168588"/>
                <a:gd name="connsiteX303" fmla="*/ 3283527 w 5613535"/>
                <a:gd name="connsiteY303" fmla="*/ 3288417 h 4168588"/>
                <a:gd name="connsiteX304" fmla="*/ 3305531 w 5613535"/>
                <a:gd name="connsiteY304" fmla="*/ 3307976 h 4168588"/>
                <a:gd name="connsiteX305" fmla="*/ 3315311 w 5613535"/>
                <a:gd name="connsiteY305" fmla="*/ 3322646 h 4168588"/>
                <a:gd name="connsiteX306" fmla="*/ 3325091 w 5613535"/>
                <a:gd name="connsiteY306" fmla="*/ 3337315 h 4168588"/>
                <a:gd name="connsiteX307" fmla="*/ 3329980 w 5613535"/>
                <a:gd name="connsiteY307" fmla="*/ 3344650 h 4168588"/>
                <a:gd name="connsiteX308" fmla="*/ 3332425 w 5613535"/>
                <a:gd name="connsiteY308" fmla="*/ 3351985 h 4168588"/>
                <a:gd name="connsiteX309" fmla="*/ 3339760 w 5613535"/>
                <a:gd name="connsiteY309" fmla="*/ 3354430 h 4168588"/>
                <a:gd name="connsiteX310" fmla="*/ 3342205 w 5613535"/>
                <a:gd name="connsiteY310" fmla="*/ 3361765 h 4168588"/>
                <a:gd name="connsiteX311" fmla="*/ 3354430 w 5613535"/>
                <a:gd name="connsiteY311" fmla="*/ 3378879 h 4168588"/>
                <a:gd name="connsiteX312" fmla="*/ 3356875 w 5613535"/>
                <a:gd name="connsiteY312" fmla="*/ 3386214 h 4168588"/>
                <a:gd name="connsiteX313" fmla="*/ 3361764 w 5613535"/>
                <a:gd name="connsiteY313" fmla="*/ 3393549 h 4168588"/>
                <a:gd name="connsiteX314" fmla="*/ 3366654 w 5613535"/>
                <a:gd name="connsiteY314" fmla="*/ 3410663 h 4168588"/>
                <a:gd name="connsiteX315" fmla="*/ 3373989 w 5613535"/>
                <a:gd name="connsiteY315" fmla="*/ 3417998 h 4168588"/>
                <a:gd name="connsiteX316" fmla="*/ 3386214 w 5613535"/>
                <a:gd name="connsiteY316" fmla="*/ 3435112 h 4168588"/>
                <a:gd name="connsiteX317" fmla="*/ 3391103 w 5613535"/>
                <a:gd name="connsiteY317" fmla="*/ 3452227 h 4168588"/>
                <a:gd name="connsiteX318" fmla="*/ 3395993 w 5613535"/>
                <a:gd name="connsiteY318" fmla="*/ 3459561 h 4168588"/>
                <a:gd name="connsiteX319" fmla="*/ 3398438 w 5613535"/>
                <a:gd name="connsiteY319" fmla="*/ 3469341 h 4168588"/>
                <a:gd name="connsiteX320" fmla="*/ 3405773 w 5613535"/>
                <a:gd name="connsiteY320" fmla="*/ 3476676 h 4168588"/>
                <a:gd name="connsiteX321" fmla="*/ 3410663 w 5613535"/>
                <a:gd name="connsiteY321" fmla="*/ 3484011 h 4168588"/>
                <a:gd name="connsiteX322" fmla="*/ 3415553 w 5613535"/>
                <a:gd name="connsiteY322" fmla="*/ 3501125 h 4168588"/>
                <a:gd name="connsiteX323" fmla="*/ 3420442 w 5613535"/>
                <a:gd name="connsiteY323" fmla="*/ 3510905 h 4168588"/>
                <a:gd name="connsiteX324" fmla="*/ 3422887 w 5613535"/>
                <a:gd name="connsiteY324" fmla="*/ 3518240 h 4168588"/>
                <a:gd name="connsiteX325" fmla="*/ 3427777 w 5613535"/>
                <a:gd name="connsiteY325" fmla="*/ 3530464 h 4168588"/>
                <a:gd name="connsiteX326" fmla="*/ 3437557 w 5613535"/>
                <a:gd name="connsiteY326" fmla="*/ 3567138 h 4168588"/>
                <a:gd name="connsiteX327" fmla="*/ 3440002 w 5613535"/>
                <a:gd name="connsiteY327" fmla="*/ 3579363 h 4168588"/>
                <a:gd name="connsiteX328" fmla="*/ 3444892 w 5613535"/>
                <a:gd name="connsiteY328" fmla="*/ 3586697 h 4168588"/>
                <a:gd name="connsiteX329" fmla="*/ 3452226 w 5613535"/>
                <a:gd name="connsiteY329" fmla="*/ 3601367 h 4168588"/>
                <a:gd name="connsiteX330" fmla="*/ 3457116 w 5613535"/>
                <a:gd name="connsiteY330" fmla="*/ 3620926 h 4168588"/>
                <a:gd name="connsiteX331" fmla="*/ 3464451 w 5613535"/>
                <a:gd name="connsiteY331" fmla="*/ 3635596 h 4168588"/>
                <a:gd name="connsiteX332" fmla="*/ 3469341 w 5613535"/>
                <a:gd name="connsiteY332" fmla="*/ 3645375 h 4168588"/>
                <a:gd name="connsiteX333" fmla="*/ 3471786 w 5613535"/>
                <a:gd name="connsiteY333" fmla="*/ 3652710 h 4168588"/>
                <a:gd name="connsiteX334" fmla="*/ 3476676 w 5613535"/>
                <a:gd name="connsiteY334" fmla="*/ 3660045 h 4168588"/>
                <a:gd name="connsiteX335" fmla="*/ 3481565 w 5613535"/>
                <a:gd name="connsiteY335" fmla="*/ 3677159 h 4168588"/>
                <a:gd name="connsiteX336" fmla="*/ 3486455 w 5613535"/>
                <a:gd name="connsiteY336" fmla="*/ 3684494 h 4168588"/>
                <a:gd name="connsiteX337" fmla="*/ 3488900 w 5613535"/>
                <a:gd name="connsiteY337" fmla="*/ 3691829 h 4168588"/>
                <a:gd name="connsiteX338" fmla="*/ 3493790 w 5613535"/>
                <a:gd name="connsiteY338" fmla="*/ 3699164 h 4168588"/>
                <a:gd name="connsiteX339" fmla="*/ 3498680 w 5613535"/>
                <a:gd name="connsiteY339" fmla="*/ 3716278 h 4168588"/>
                <a:gd name="connsiteX340" fmla="*/ 3503570 w 5613535"/>
                <a:gd name="connsiteY340" fmla="*/ 3723613 h 4168588"/>
                <a:gd name="connsiteX341" fmla="*/ 3506015 w 5613535"/>
                <a:gd name="connsiteY341" fmla="*/ 3730948 h 4168588"/>
                <a:gd name="connsiteX342" fmla="*/ 3513349 w 5613535"/>
                <a:gd name="connsiteY342" fmla="*/ 3740727 h 4168588"/>
                <a:gd name="connsiteX343" fmla="*/ 3518239 w 5613535"/>
                <a:gd name="connsiteY343" fmla="*/ 3748062 h 4168588"/>
                <a:gd name="connsiteX344" fmla="*/ 3528019 w 5613535"/>
                <a:gd name="connsiteY344" fmla="*/ 3765176 h 4168588"/>
                <a:gd name="connsiteX345" fmla="*/ 3530464 w 5613535"/>
                <a:gd name="connsiteY345" fmla="*/ 3772511 h 4168588"/>
                <a:gd name="connsiteX346" fmla="*/ 3542688 w 5613535"/>
                <a:gd name="connsiteY346" fmla="*/ 3784736 h 4168588"/>
                <a:gd name="connsiteX347" fmla="*/ 3552468 w 5613535"/>
                <a:gd name="connsiteY347" fmla="*/ 3806740 h 4168588"/>
                <a:gd name="connsiteX348" fmla="*/ 3559803 w 5613535"/>
                <a:gd name="connsiteY348" fmla="*/ 3814075 h 4168588"/>
                <a:gd name="connsiteX349" fmla="*/ 3569583 w 5613535"/>
                <a:gd name="connsiteY349" fmla="*/ 3831189 h 4168588"/>
                <a:gd name="connsiteX350" fmla="*/ 3579362 w 5613535"/>
                <a:gd name="connsiteY350" fmla="*/ 3843414 h 4168588"/>
                <a:gd name="connsiteX351" fmla="*/ 3584252 w 5613535"/>
                <a:gd name="connsiteY351" fmla="*/ 3850749 h 4168588"/>
                <a:gd name="connsiteX352" fmla="*/ 3586697 w 5613535"/>
                <a:gd name="connsiteY352" fmla="*/ 3858083 h 4168588"/>
                <a:gd name="connsiteX353" fmla="*/ 3594032 w 5613535"/>
                <a:gd name="connsiteY353" fmla="*/ 3865418 h 4168588"/>
                <a:gd name="connsiteX354" fmla="*/ 3603811 w 5613535"/>
                <a:gd name="connsiteY354" fmla="*/ 3875198 h 4168588"/>
                <a:gd name="connsiteX355" fmla="*/ 3608701 w 5613535"/>
                <a:gd name="connsiteY355" fmla="*/ 3882533 h 4168588"/>
                <a:gd name="connsiteX356" fmla="*/ 3613591 w 5613535"/>
                <a:gd name="connsiteY356" fmla="*/ 3897202 h 4168588"/>
                <a:gd name="connsiteX357" fmla="*/ 3620926 w 5613535"/>
                <a:gd name="connsiteY357" fmla="*/ 3899647 h 4168588"/>
                <a:gd name="connsiteX358" fmla="*/ 3625816 w 5613535"/>
                <a:gd name="connsiteY358" fmla="*/ 3906982 h 4168588"/>
                <a:gd name="connsiteX359" fmla="*/ 3628261 w 5613535"/>
                <a:gd name="connsiteY359" fmla="*/ 3914317 h 4168588"/>
                <a:gd name="connsiteX360" fmla="*/ 3635595 w 5613535"/>
                <a:gd name="connsiteY360" fmla="*/ 3916761 h 4168588"/>
                <a:gd name="connsiteX361" fmla="*/ 3638040 w 5613535"/>
                <a:gd name="connsiteY361" fmla="*/ 3924096 h 4168588"/>
                <a:gd name="connsiteX362" fmla="*/ 3652710 w 5613535"/>
                <a:gd name="connsiteY362" fmla="*/ 3933876 h 4168588"/>
                <a:gd name="connsiteX363" fmla="*/ 3662489 w 5613535"/>
                <a:gd name="connsiteY363" fmla="*/ 3946101 h 4168588"/>
                <a:gd name="connsiteX364" fmla="*/ 3674714 w 5613535"/>
                <a:gd name="connsiteY364" fmla="*/ 3955880 h 4168588"/>
                <a:gd name="connsiteX365" fmla="*/ 3684494 w 5613535"/>
                <a:gd name="connsiteY365" fmla="*/ 3965660 h 4168588"/>
                <a:gd name="connsiteX366" fmla="*/ 3686939 w 5613535"/>
                <a:gd name="connsiteY366" fmla="*/ 3972995 h 4168588"/>
                <a:gd name="connsiteX367" fmla="*/ 3699163 w 5613535"/>
                <a:gd name="connsiteY367" fmla="*/ 3977884 h 4168588"/>
                <a:gd name="connsiteX368" fmla="*/ 3708943 w 5613535"/>
                <a:gd name="connsiteY368" fmla="*/ 3982774 h 4168588"/>
                <a:gd name="connsiteX369" fmla="*/ 3711388 w 5613535"/>
                <a:gd name="connsiteY369" fmla="*/ 3990109 h 4168588"/>
                <a:gd name="connsiteX370" fmla="*/ 3726057 w 5613535"/>
                <a:gd name="connsiteY370" fmla="*/ 3997444 h 4168588"/>
                <a:gd name="connsiteX371" fmla="*/ 3728502 w 5613535"/>
                <a:gd name="connsiteY371" fmla="*/ 4004779 h 4168588"/>
                <a:gd name="connsiteX372" fmla="*/ 3735837 w 5613535"/>
                <a:gd name="connsiteY372" fmla="*/ 4007224 h 4168588"/>
                <a:gd name="connsiteX373" fmla="*/ 3750507 w 5613535"/>
                <a:gd name="connsiteY373" fmla="*/ 4014558 h 4168588"/>
                <a:gd name="connsiteX374" fmla="*/ 3767621 w 5613535"/>
                <a:gd name="connsiteY374" fmla="*/ 4029228 h 4168588"/>
                <a:gd name="connsiteX375" fmla="*/ 3784735 w 5613535"/>
                <a:gd name="connsiteY375" fmla="*/ 4036563 h 4168588"/>
                <a:gd name="connsiteX376" fmla="*/ 3792070 w 5613535"/>
                <a:gd name="connsiteY376" fmla="*/ 4043897 h 4168588"/>
                <a:gd name="connsiteX377" fmla="*/ 3806740 w 5613535"/>
                <a:gd name="connsiteY377" fmla="*/ 4048787 h 4168588"/>
                <a:gd name="connsiteX378" fmla="*/ 3816519 w 5613535"/>
                <a:gd name="connsiteY378" fmla="*/ 4053677 h 4168588"/>
                <a:gd name="connsiteX379" fmla="*/ 3823854 w 5613535"/>
                <a:gd name="connsiteY379" fmla="*/ 4056122 h 4168588"/>
                <a:gd name="connsiteX380" fmla="*/ 3840969 w 5613535"/>
                <a:gd name="connsiteY380" fmla="*/ 4063457 h 4168588"/>
                <a:gd name="connsiteX381" fmla="*/ 3848303 w 5613535"/>
                <a:gd name="connsiteY381" fmla="*/ 4068347 h 4168588"/>
                <a:gd name="connsiteX382" fmla="*/ 3855638 w 5613535"/>
                <a:gd name="connsiteY382" fmla="*/ 4070791 h 4168588"/>
                <a:gd name="connsiteX383" fmla="*/ 3872753 w 5613535"/>
                <a:gd name="connsiteY383" fmla="*/ 4080571 h 4168588"/>
                <a:gd name="connsiteX384" fmla="*/ 3902092 w 5613535"/>
                <a:gd name="connsiteY384" fmla="*/ 4090351 h 4168588"/>
                <a:gd name="connsiteX385" fmla="*/ 3914316 w 5613535"/>
                <a:gd name="connsiteY385" fmla="*/ 4095241 h 4168588"/>
                <a:gd name="connsiteX386" fmla="*/ 3931431 w 5613535"/>
                <a:gd name="connsiteY386" fmla="*/ 4097686 h 4168588"/>
                <a:gd name="connsiteX387" fmla="*/ 3950990 w 5613535"/>
                <a:gd name="connsiteY387" fmla="*/ 4102575 h 4168588"/>
                <a:gd name="connsiteX388" fmla="*/ 3972994 w 5613535"/>
                <a:gd name="connsiteY388" fmla="*/ 4105020 h 4168588"/>
                <a:gd name="connsiteX389" fmla="*/ 3997443 w 5613535"/>
                <a:gd name="connsiteY389" fmla="*/ 4109910 h 4168588"/>
                <a:gd name="connsiteX390" fmla="*/ 4119689 w 5613535"/>
                <a:gd name="connsiteY390" fmla="*/ 4114800 h 4168588"/>
                <a:gd name="connsiteX391" fmla="*/ 4180812 w 5613535"/>
                <a:gd name="connsiteY391" fmla="*/ 4127025 h 4168588"/>
                <a:gd name="connsiteX392" fmla="*/ 4197927 w 5613535"/>
                <a:gd name="connsiteY392" fmla="*/ 4129470 h 4168588"/>
                <a:gd name="connsiteX393" fmla="*/ 4246825 w 5613535"/>
                <a:gd name="connsiteY393" fmla="*/ 4136804 h 4168588"/>
                <a:gd name="connsiteX394" fmla="*/ 4400855 w 5613535"/>
                <a:gd name="connsiteY394" fmla="*/ 4144139 h 4168588"/>
                <a:gd name="connsiteX395" fmla="*/ 4415525 w 5613535"/>
                <a:gd name="connsiteY395" fmla="*/ 4146584 h 4168588"/>
                <a:gd name="connsiteX396" fmla="*/ 4508432 w 5613535"/>
                <a:gd name="connsiteY396" fmla="*/ 4156364 h 4168588"/>
                <a:gd name="connsiteX397" fmla="*/ 4567110 w 5613535"/>
                <a:gd name="connsiteY397" fmla="*/ 4163698 h 4168588"/>
                <a:gd name="connsiteX398" fmla="*/ 4613563 w 5613535"/>
                <a:gd name="connsiteY398" fmla="*/ 4168588 h 4168588"/>
                <a:gd name="connsiteX399" fmla="*/ 4794487 w 5613535"/>
                <a:gd name="connsiteY399" fmla="*/ 4163698 h 4168588"/>
                <a:gd name="connsiteX400" fmla="*/ 4821381 w 5613535"/>
                <a:gd name="connsiteY400" fmla="*/ 4158809 h 4168588"/>
                <a:gd name="connsiteX401" fmla="*/ 4865390 w 5613535"/>
                <a:gd name="connsiteY401" fmla="*/ 4156364 h 4168588"/>
                <a:gd name="connsiteX402" fmla="*/ 4902064 w 5613535"/>
                <a:gd name="connsiteY402" fmla="*/ 4153919 h 4168588"/>
                <a:gd name="connsiteX403" fmla="*/ 5354374 w 5613535"/>
                <a:gd name="connsiteY403" fmla="*/ 4153919 h 4168588"/>
                <a:gd name="connsiteX404" fmla="*/ 5391048 w 5613535"/>
                <a:gd name="connsiteY404" fmla="*/ 4149029 h 4168588"/>
                <a:gd name="connsiteX405" fmla="*/ 5413052 w 5613535"/>
                <a:gd name="connsiteY405" fmla="*/ 4146584 h 4168588"/>
                <a:gd name="connsiteX406" fmla="*/ 5437501 w 5613535"/>
                <a:gd name="connsiteY406" fmla="*/ 4141694 h 4168588"/>
                <a:gd name="connsiteX407" fmla="*/ 5479065 w 5613535"/>
                <a:gd name="connsiteY407" fmla="*/ 4139249 h 4168588"/>
                <a:gd name="connsiteX408" fmla="*/ 5547523 w 5613535"/>
                <a:gd name="connsiteY408" fmla="*/ 4131914 h 4168588"/>
                <a:gd name="connsiteX409" fmla="*/ 5613535 w 5613535"/>
                <a:gd name="connsiteY409" fmla="*/ 4131914 h 416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</a:cxnLst>
              <a:rect l="l" t="t" r="r" b="b"/>
              <a:pathLst>
                <a:path w="5613535" h="4168588">
                  <a:moveTo>
                    <a:pt x="0" y="0"/>
                  </a:moveTo>
                  <a:lnTo>
                    <a:pt x="19559" y="4890"/>
                  </a:lnTo>
                  <a:cubicBezTo>
                    <a:pt x="23608" y="5824"/>
                    <a:pt x="27804" y="6141"/>
                    <a:pt x="31784" y="7335"/>
                  </a:cubicBezTo>
                  <a:cubicBezTo>
                    <a:pt x="35988" y="8596"/>
                    <a:pt x="39813" y="10934"/>
                    <a:pt x="44008" y="12225"/>
                  </a:cubicBezTo>
                  <a:cubicBezTo>
                    <a:pt x="50431" y="14201"/>
                    <a:pt x="57192" y="14989"/>
                    <a:pt x="63568" y="17114"/>
                  </a:cubicBezTo>
                  <a:cubicBezTo>
                    <a:pt x="83704" y="23827"/>
                    <a:pt x="73135" y="21275"/>
                    <a:pt x="95352" y="24449"/>
                  </a:cubicBezTo>
                  <a:cubicBezTo>
                    <a:pt x="115357" y="34453"/>
                    <a:pt x="94938" y="25126"/>
                    <a:pt x="114911" y="31784"/>
                  </a:cubicBezTo>
                  <a:cubicBezTo>
                    <a:pt x="119074" y="33172"/>
                    <a:pt x="123026" y="35133"/>
                    <a:pt x="127135" y="36674"/>
                  </a:cubicBezTo>
                  <a:cubicBezTo>
                    <a:pt x="134149" y="39304"/>
                    <a:pt x="136544" y="39638"/>
                    <a:pt x="144250" y="41564"/>
                  </a:cubicBezTo>
                  <a:cubicBezTo>
                    <a:pt x="157026" y="50079"/>
                    <a:pt x="149671" y="45979"/>
                    <a:pt x="171144" y="53788"/>
                  </a:cubicBezTo>
                  <a:cubicBezTo>
                    <a:pt x="182530" y="57929"/>
                    <a:pt x="195292" y="59293"/>
                    <a:pt x="205373" y="66013"/>
                  </a:cubicBezTo>
                  <a:cubicBezTo>
                    <a:pt x="222465" y="77407"/>
                    <a:pt x="205161" y="67059"/>
                    <a:pt x="242047" y="78237"/>
                  </a:cubicBezTo>
                  <a:cubicBezTo>
                    <a:pt x="259312" y="83469"/>
                    <a:pt x="276276" y="89647"/>
                    <a:pt x="293390" y="95352"/>
                  </a:cubicBezTo>
                  <a:cubicBezTo>
                    <a:pt x="295835" y="96167"/>
                    <a:pt x="298581" y="96367"/>
                    <a:pt x="300725" y="97797"/>
                  </a:cubicBezTo>
                  <a:cubicBezTo>
                    <a:pt x="310204" y="104116"/>
                    <a:pt x="305272" y="101758"/>
                    <a:pt x="315394" y="105132"/>
                  </a:cubicBezTo>
                  <a:cubicBezTo>
                    <a:pt x="334073" y="123809"/>
                    <a:pt x="315131" y="106930"/>
                    <a:pt x="344733" y="124691"/>
                  </a:cubicBezTo>
                  <a:cubicBezTo>
                    <a:pt x="372176" y="141156"/>
                    <a:pt x="352171" y="133689"/>
                    <a:pt x="369183" y="139360"/>
                  </a:cubicBezTo>
                  <a:cubicBezTo>
                    <a:pt x="400225" y="160056"/>
                    <a:pt x="367339" y="137379"/>
                    <a:pt x="398522" y="161365"/>
                  </a:cubicBezTo>
                  <a:cubicBezTo>
                    <a:pt x="404079" y="165639"/>
                    <a:pt x="410250" y="169101"/>
                    <a:pt x="415636" y="173589"/>
                  </a:cubicBezTo>
                  <a:cubicBezTo>
                    <a:pt x="420063" y="177278"/>
                    <a:pt x="423401" y="182165"/>
                    <a:pt x="427861" y="185814"/>
                  </a:cubicBezTo>
                  <a:cubicBezTo>
                    <a:pt x="432409" y="189535"/>
                    <a:pt x="438015" y="191832"/>
                    <a:pt x="442530" y="195594"/>
                  </a:cubicBezTo>
                  <a:cubicBezTo>
                    <a:pt x="464518" y="213917"/>
                    <a:pt x="448592" y="207393"/>
                    <a:pt x="464534" y="212708"/>
                  </a:cubicBezTo>
                  <a:cubicBezTo>
                    <a:pt x="466979" y="215153"/>
                    <a:pt x="469951" y="217166"/>
                    <a:pt x="471869" y="220043"/>
                  </a:cubicBezTo>
                  <a:cubicBezTo>
                    <a:pt x="473299" y="222187"/>
                    <a:pt x="472704" y="225366"/>
                    <a:pt x="474314" y="227378"/>
                  </a:cubicBezTo>
                  <a:cubicBezTo>
                    <a:pt x="479354" y="233678"/>
                    <a:pt x="491429" y="244492"/>
                    <a:pt x="491429" y="244492"/>
                  </a:cubicBezTo>
                  <a:cubicBezTo>
                    <a:pt x="496225" y="258887"/>
                    <a:pt x="490437" y="245946"/>
                    <a:pt x="506098" y="261606"/>
                  </a:cubicBezTo>
                  <a:cubicBezTo>
                    <a:pt x="508980" y="264487"/>
                    <a:pt x="510988" y="268126"/>
                    <a:pt x="513433" y="271386"/>
                  </a:cubicBezTo>
                  <a:cubicBezTo>
                    <a:pt x="519953" y="290947"/>
                    <a:pt x="510173" y="268126"/>
                    <a:pt x="523212" y="281166"/>
                  </a:cubicBezTo>
                  <a:cubicBezTo>
                    <a:pt x="525034" y="282988"/>
                    <a:pt x="524752" y="286088"/>
                    <a:pt x="525657" y="288501"/>
                  </a:cubicBezTo>
                  <a:cubicBezTo>
                    <a:pt x="527198" y="292610"/>
                    <a:pt x="528113" y="297074"/>
                    <a:pt x="530547" y="300725"/>
                  </a:cubicBezTo>
                  <a:cubicBezTo>
                    <a:pt x="533104" y="304561"/>
                    <a:pt x="537067" y="307245"/>
                    <a:pt x="540327" y="310505"/>
                  </a:cubicBezTo>
                  <a:cubicBezTo>
                    <a:pt x="542082" y="317524"/>
                    <a:pt x="544686" y="329002"/>
                    <a:pt x="547662" y="334954"/>
                  </a:cubicBezTo>
                  <a:cubicBezTo>
                    <a:pt x="549484" y="338599"/>
                    <a:pt x="552551" y="341474"/>
                    <a:pt x="554996" y="344734"/>
                  </a:cubicBezTo>
                  <a:cubicBezTo>
                    <a:pt x="557417" y="351996"/>
                    <a:pt x="558964" y="360926"/>
                    <a:pt x="564776" y="366738"/>
                  </a:cubicBezTo>
                  <a:cubicBezTo>
                    <a:pt x="566854" y="368816"/>
                    <a:pt x="569666" y="369998"/>
                    <a:pt x="572111" y="371628"/>
                  </a:cubicBezTo>
                  <a:cubicBezTo>
                    <a:pt x="576414" y="384538"/>
                    <a:pt x="573127" y="376819"/>
                    <a:pt x="584335" y="393632"/>
                  </a:cubicBezTo>
                  <a:cubicBezTo>
                    <a:pt x="585965" y="396077"/>
                    <a:pt x="588296" y="398179"/>
                    <a:pt x="589225" y="400967"/>
                  </a:cubicBezTo>
                  <a:cubicBezTo>
                    <a:pt x="591214" y="406933"/>
                    <a:pt x="591820" y="410896"/>
                    <a:pt x="596560" y="415636"/>
                  </a:cubicBezTo>
                  <a:cubicBezTo>
                    <a:pt x="598638" y="417714"/>
                    <a:pt x="601450" y="418896"/>
                    <a:pt x="603895" y="420526"/>
                  </a:cubicBezTo>
                  <a:cubicBezTo>
                    <a:pt x="609714" y="437983"/>
                    <a:pt x="605926" y="430907"/>
                    <a:pt x="613675" y="442530"/>
                  </a:cubicBezTo>
                  <a:cubicBezTo>
                    <a:pt x="614490" y="444975"/>
                    <a:pt x="614967" y="447560"/>
                    <a:pt x="616119" y="449865"/>
                  </a:cubicBezTo>
                  <a:cubicBezTo>
                    <a:pt x="617433" y="452493"/>
                    <a:pt x="619851" y="454499"/>
                    <a:pt x="621009" y="457200"/>
                  </a:cubicBezTo>
                  <a:cubicBezTo>
                    <a:pt x="622333" y="460289"/>
                    <a:pt x="622274" y="463834"/>
                    <a:pt x="623454" y="466980"/>
                  </a:cubicBezTo>
                  <a:cubicBezTo>
                    <a:pt x="624734" y="470392"/>
                    <a:pt x="626990" y="473375"/>
                    <a:pt x="628344" y="476759"/>
                  </a:cubicBezTo>
                  <a:cubicBezTo>
                    <a:pt x="630258" y="481545"/>
                    <a:pt x="630375" y="487140"/>
                    <a:pt x="633234" y="491429"/>
                  </a:cubicBezTo>
                  <a:cubicBezTo>
                    <a:pt x="634864" y="493874"/>
                    <a:pt x="636810" y="496136"/>
                    <a:pt x="638124" y="498764"/>
                  </a:cubicBezTo>
                  <a:cubicBezTo>
                    <a:pt x="639277" y="501069"/>
                    <a:pt x="639554" y="503729"/>
                    <a:pt x="640569" y="506098"/>
                  </a:cubicBezTo>
                  <a:cubicBezTo>
                    <a:pt x="646155" y="519133"/>
                    <a:pt x="644628" y="511749"/>
                    <a:pt x="647903" y="523213"/>
                  </a:cubicBezTo>
                  <a:cubicBezTo>
                    <a:pt x="648826" y="526444"/>
                    <a:pt x="649024" y="529904"/>
                    <a:pt x="650348" y="532993"/>
                  </a:cubicBezTo>
                  <a:cubicBezTo>
                    <a:pt x="651505" y="535694"/>
                    <a:pt x="653608" y="537882"/>
                    <a:pt x="655238" y="540327"/>
                  </a:cubicBezTo>
                  <a:cubicBezTo>
                    <a:pt x="660971" y="557525"/>
                    <a:pt x="653511" y="536299"/>
                    <a:pt x="662573" y="557442"/>
                  </a:cubicBezTo>
                  <a:cubicBezTo>
                    <a:pt x="663588" y="559811"/>
                    <a:pt x="664003" y="562407"/>
                    <a:pt x="665018" y="564776"/>
                  </a:cubicBezTo>
                  <a:cubicBezTo>
                    <a:pt x="666454" y="568126"/>
                    <a:pt x="668755" y="571098"/>
                    <a:pt x="669908" y="574556"/>
                  </a:cubicBezTo>
                  <a:cubicBezTo>
                    <a:pt x="672033" y="580931"/>
                    <a:pt x="672303" y="587875"/>
                    <a:pt x="674798" y="594115"/>
                  </a:cubicBezTo>
                  <a:cubicBezTo>
                    <a:pt x="676428" y="598190"/>
                    <a:pt x="678146" y="602231"/>
                    <a:pt x="679687" y="606340"/>
                  </a:cubicBezTo>
                  <a:cubicBezTo>
                    <a:pt x="680592" y="608753"/>
                    <a:pt x="681227" y="611262"/>
                    <a:pt x="682132" y="613675"/>
                  </a:cubicBezTo>
                  <a:cubicBezTo>
                    <a:pt x="693777" y="644727"/>
                    <a:pt x="678792" y="601211"/>
                    <a:pt x="694357" y="647904"/>
                  </a:cubicBezTo>
                  <a:lnTo>
                    <a:pt x="696802" y="655238"/>
                  </a:lnTo>
                  <a:cubicBezTo>
                    <a:pt x="697617" y="660943"/>
                    <a:pt x="697731" y="666793"/>
                    <a:pt x="699247" y="672353"/>
                  </a:cubicBezTo>
                  <a:cubicBezTo>
                    <a:pt x="700206" y="675869"/>
                    <a:pt x="703178" y="678617"/>
                    <a:pt x="704137" y="682133"/>
                  </a:cubicBezTo>
                  <a:cubicBezTo>
                    <a:pt x="713017" y="714697"/>
                    <a:pt x="700259" y="686603"/>
                    <a:pt x="711471" y="709027"/>
                  </a:cubicBezTo>
                  <a:cubicBezTo>
                    <a:pt x="712286" y="713917"/>
                    <a:pt x="712944" y="718835"/>
                    <a:pt x="713916" y="723696"/>
                  </a:cubicBezTo>
                  <a:cubicBezTo>
                    <a:pt x="715764" y="732935"/>
                    <a:pt x="718132" y="738787"/>
                    <a:pt x="721251" y="748145"/>
                  </a:cubicBezTo>
                  <a:cubicBezTo>
                    <a:pt x="723947" y="764324"/>
                    <a:pt x="724112" y="766922"/>
                    <a:pt x="728586" y="784819"/>
                  </a:cubicBezTo>
                  <a:cubicBezTo>
                    <a:pt x="729211" y="787319"/>
                    <a:pt x="729878" y="789849"/>
                    <a:pt x="731031" y="792154"/>
                  </a:cubicBezTo>
                  <a:cubicBezTo>
                    <a:pt x="732345" y="794782"/>
                    <a:pt x="734291" y="797044"/>
                    <a:pt x="735921" y="799489"/>
                  </a:cubicBezTo>
                  <a:cubicBezTo>
                    <a:pt x="741007" y="819839"/>
                    <a:pt x="734814" y="799721"/>
                    <a:pt x="743255" y="816603"/>
                  </a:cubicBezTo>
                  <a:cubicBezTo>
                    <a:pt x="748014" y="826122"/>
                    <a:pt x="743443" y="822747"/>
                    <a:pt x="748145" y="833718"/>
                  </a:cubicBezTo>
                  <a:cubicBezTo>
                    <a:pt x="749302" y="836419"/>
                    <a:pt x="751405" y="838607"/>
                    <a:pt x="753035" y="841052"/>
                  </a:cubicBezTo>
                  <a:cubicBezTo>
                    <a:pt x="758124" y="861406"/>
                    <a:pt x="751928" y="841282"/>
                    <a:pt x="760370" y="858167"/>
                  </a:cubicBezTo>
                  <a:cubicBezTo>
                    <a:pt x="770486" y="878399"/>
                    <a:pt x="752445" y="849848"/>
                    <a:pt x="767704" y="875281"/>
                  </a:cubicBezTo>
                  <a:cubicBezTo>
                    <a:pt x="773726" y="885318"/>
                    <a:pt x="778130" y="890813"/>
                    <a:pt x="784819" y="899730"/>
                  </a:cubicBezTo>
                  <a:cubicBezTo>
                    <a:pt x="789303" y="913181"/>
                    <a:pt x="784569" y="901126"/>
                    <a:pt x="792154" y="914400"/>
                  </a:cubicBezTo>
                  <a:cubicBezTo>
                    <a:pt x="804556" y="936105"/>
                    <a:pt x="790024" y="913652"/>
                    <a:pt x="801933" y="931514"/>
                  </a:cubicBezTo>
                  <a:cubicBezTo>
                    <a:pt x="806669" y="950456"/>
                    <a:pt x="800508" y="932942"/>
                    <a:pt x="811713" y="948629"/>
                  </a:cubicBezTo>
                  <a:cubicBezTo>
                    <a:pt x="830362" y="974738"/>
                    <a:pt x="804420" y="942590"/>
                    <a:pt x="819048" y="968188"/>
                  </a:cubicBezTo>
                  <a:cubicBezTo>
                    <a:pt x="820764" y="971190"/>
                    <a:pt x="823938" y="973078"/>
                    <a:pt x="826383" y="975523"/>
                  </a:cubicBezTo>
                  <a:cubicBezTo>
                    <a:pt x="835288" y="1002248"/>
                    <a:pt x="821090" y="961783"/>
                    <a:pt x="833717" y="990193"/>
                  </a:cubicBezTo>
                  <a:cubicBezTo>
                    <a:pt x="835810" y="994903"/>
                    <a:pt x="836302" y="1000252"/>
                    <a:pt x="838607" y="1004862"/>
                  </a:cubicBezTo>
                  <a:cubicBezTo>
                    <a:pt x="840237" y="1008122"/>
                    <a:pt x="842061" y="1011292"/>
                    <a:pt x="843497" y="1014642"/>
                  </a:cubicBezTo>
                  <a:cubicBezTo>
                    <a:pt x="844512" y="1017011"/>
                    <a:pt x="844120" y="1020154"/>
                    <a:pt x="845942" y="1021976"/>
                  </a:cubicBezTo>
                  <a:cubicBezTo>
                    <a:pt x="847764" y="1023798"/>
                    <a:pt x="850832" y="1023606"/>
                    <a:pt x="853277" y="1024421"/>
                  </a:cubicBezTo>
                  <a:cubicBezTo>
                    <a:pt x="854907" y="1026866"/>
                    <a:pt x="856708" y="1029205"/>
                    <a:pt x="858166" y="1031756"/>
                  </a:cubicBezTo>
                  <a:cubicBezTo>
                    <a:pt x="859974" y="1034921"/>
                    <a:pt x="861124" y="1038445"/>
                    <a:pt x="863056" y="1041536"/>
                  </a:cubicBezTo>
                  <a:cubicBezTo>
                    <a:pt x="865216" y="1044991"/>
                    <a:pt x="868023" y="1047999"/>
                    <a:pt x="870391" y="1051315"/>
                  </a:cubicBezTo>
                  <a:cubicBezTo>
                    <a:pt x="872099" y="1053706"/>
                    <a:pt x="873203" y="1056572"/>
                    <a:pt x="875281" y="1058650"/>
                  </a:cubicBezTo>
                  <a:cubicBezTo>
                    <a:pt x="877359" y="1060728"/>
                    <a:pt x="880171" y="1061910"/>
                    <a:pt x="882616" y="1063540"/>
                  </a:cubicBezTo>
                  <a:cubicBezTo>
                    <a:pt x="884246" y="1065985"/>
                    <a:pt x="885014" y="1069318"/>
                    <a:pt x="887506" y="1070875"/>
                  </a:cubicBezTo>
                  <a:cubicBezTo>
                    <a:pt x="891877" y="1073607"/>
                    <a:pt x="902175" y="1075765"/>
                    <a:pt x="902175" y="1075765"/>
                  </a:cubicBezTo>
                  <a:cubicBezTo>
                    <a:pt x="902990" y="1078210"/>
                    <a:pt x="903010" y="1081087"/>
                    <a:pt x="904620" y="1083099"/>
                  </a:cubicBezTo>
                  <a:cubicBezTo>
                    <a:pt x="910308" y="1090208"/>
                    <a:pt x="919579" y="1088182"/>
                    <a:pt x="926624" y="1092879"/>
                  </a:cubicBezTo>
                  <a:cubicBezTo>
                    <a:pt x="947645" y="1106893"/>
                    <a:pt x="921049" y="1090091"/>
                    <a:pt x="941294" y="1100214"/>
                  </a:cubicBezTo>
                  <a:cubicBezTo>
                    <a:pt x="958179" y="1108657"/>
                    <a:pt x="938055" y="1102460"/>
                    <a:pt x="958408" y="1107549"/>
                  </a:cubicBezTo>
                  <a:cubicBezTo>
                    <a:pt x="960853" y="1109179"/>
                    <a:pt x="963042" y="1111281"/>
                    <a:pt x="965743" y="1112438"/>
                  </a:cubicBezTo>
                  <a:cubicBezTo>
                    <a:pt x="968832" y="1113762"/>
                    <a:pt x="972292" y="1113960"/>
                    <a:pt x="975523" y="1114883"/>
                  </a:cubicBezTo>
                  <a:cubicBezTo>
                    <a:pt x="978001" y="1115591"/>
                    <a:pt x="980488" y="1116313"/>
                    <a:pt x="982857" y="1117328"/>
                  </a:cubicBezTo>
                  <a:cubicBezTo>
                    <a:pt x="996659" y="1123244"/>
                    <a:pt x="990819" y="1124156"/>
                    <a:pt x="1009752" y="1124663"/>
                  </a:cubicBezTo>
                  <a:lnTo>
                    <a:pt x="1266468" y="1129553"/>
                  </a:lnTo>
                  <a:cubicBezTo>
                    <a:pt x="1293021" y="1133978"/>
                    <a:pt x="1270611" y="1128765"/>
                    <a:pt x="1290917" y="1136888"/>
                  </a:cubicBezTo>
                  <a:cubicBezTo>
                    <a:pt x="1295703" y="1138802"/>
                    <a:pt x="1301298" y="1138919"/>
                    <a:pt x="1305587" y="1141778"/>
                  </a:cubicBezTo>
                  <a:cubicBezTo>
                    <a:pt x="1326618" y="1155796"/>
                    <a:pt x="1300003" y="1138985"/>
                    <a:pt x="1320256" y="1149112"/>
                  </a:cubicBezTo>
                  <a:cubicBezTo>
                    <a:pt x="1337139" y="1157554"/>
                    <a:pt x="1317019" y="1151359"/>
                    <a:pt x="1337371" y="1156447"/>
                  </a:cubicBezTo>
                  <a:cubicBezTo>
                    <a:pt x="1339816" y="1158077"/>
                    <a:pt x="1342078" y="1160023"/>
                    <a:pt x="1344706" y="1161337"/>
                  </a:cubicBezTo>
                  <a:cubicBezTo>
                    <a:pt x="1348215" y="1163091"/>
                    <a:pt x="1358685" y="1165443"/>
                    <a:pt x="1361820" y="1166227"/>
                  </a:cubicBezTo>
                  <a:cubicBezTo>
                    <a:pt x="1362635" y="1168672"/>
                    <a:pt x="1362655" y="1171549"/>
                    <a:pt x="1364265" y="1173561"/>
                  </a:cubicBezTo>
                  <a:cubicBezTo>
                    <a:pt x="1367712" y="1177869"/>
                    <a:pt x="1374102" y="1179285"/>
                    <a:pt x="1378934" y="1180896"/>
                  </a:cubicBezTo>
                  <a:cubicBezTo>
                    <a:pt x="1385454" y="1200455"/>
                    <a:pt x="1375674" y="1177637"/>
                    <a:pt x="1388714" y="1190676"/>
                  </a:cubicBezTo>
                  <a:cubicBezTo>
                    <a:pt x="1408331" y="1210292"/>
                    <a:pt x="1389232" y="1202258"/>
                    <a:pt x="1405829" y="1207790"/>
                  </a:cubicBezTo>
                  <a:cubicBezTo>
                    <a:pt x="1407459" y="1210235"/>
                    <a:pt x="1408640" y="1213047"/>
                    <a:pt x="1410718" y="1215125"/>
                  </a:cubicBezTo>
                  <a:cubicBezTo>
                    <a:pt x="1412796" y="1217203"/>
                    <a:pt x="1416217" y="1217720"/>
                    <a:pt x="1418053" y="1220015"/>
                  </a:cubicBezTo>
                  <a:cubicBezTo>
                    <a:pt x="1427537" y="1231870"/>
                    <a:pt x="1411829" y="1224460"/>
                    <a:pt x="1427833" y="1229795"/>
                  </a:cubicBezTo>
                  <a:cubicBezTo>
                    <a:pt x="1433168" y="1245797"/>
                    <a:pt x="1425759" y="1230090"/>
                    <a:pt x="1437612" y="1239574"/>
                  </a:cubicBezTo>
                  <a:cubicBezTo>
                    <a:pt x="1439907" y="1241410"/>
                    <a:pt x="1441188" y="1244281"/>
                    <a:pt x="1442502" y="1246909"/>
                  </a:cubicBezTo>
                  <a:cubicBezTo>
                    <a:pt x="1443655" y="1249214"/>
                    <a:pt x="1443125" y="1252422"/>
                    <a:pt x="1444947" y="1254244"/>
                  </a:cubicBezTo>
                  <a:cubicBezTo>
                    <a:pt x="1446769" y="1256066"/>
                    <a:pt x="1449837" y="1255874"/>
                    <a:pt x="1452282" y="1256689"/>
                  </a:cubicBezTo>
                  <a:cubicBezTo>
                    <a:pt x="1461199" y="1283441"/>
                    <a:pt x="1446978" y="1242920"/>
                    <a:pt x="1459617" y="1271358"/>
                  </a:cubicBezTo>
                  <a:cubicBezTo>
                    <a:pt x="1461711" y="1276068"/>
                    <a:pt x="1460862" y="1282383"/>
                    <a:pt x="1464507" y="1286028"/>
                  </a:cubicBezTo>
                  <a:cubicBezTo>
                    <a:pt x="1466952" y="1288473"/>
                    <a:pt x="1469831" y="1290549"/>
                    <a:pt x="1471841" y="1293363"/>
                  </a:cubicBezTo>
                  <a:cubicBezTo>
                    <a:pt x="1473959" y="1296329"/>
                    <a:pt x="1475295" y="1299792"/>
                    <a:pt x="1476731" y="1303142"/>
                  </a:cubicBezTo>
                  <a:cubicBezTo>
                    <a:pt x="1477746" y="1305511"/>
                    <a:pt x="1477746" y="1308333"/>
                    <a:pt x="1479176" y="1310477"/>
                  </a:cubicBezTo>
                  <a:cubicBezTo>
                    <a:pt x="1481094" y="1313354"/>
                    <a:pt x="1484066" y="1315367"/>
                    <a:pt x="1486511" y="1317812"/>
                  </a:cubicBezTo>
                  <a:cubicBezTo>
                    <a:pt x="1488382" y="1325294"/>
                    <a:pt x="1488218" y="1329297"/>
                    <a:pt x="1493846" y="1334926"/>
                  </a:cubicBezTo>
                  <a:cubicBezTo>
                    <a:pt x="1495924" y="1337004"/>
                    <a:pt x="1498735" y="1338186"/>
                    <a:pt x="1501180" y="1339816"/>
                  </a:cubicBezTo>
                  <a:cubicBezTo>
                    <a:pt x="1510095" y="1366562"/>
                    <a:pt x="1495878" y="1326053"/>
                    <a:pt x="1508515" y="1354486"/>
                  </a:cubicBezTo>
                  <a:cubicBezTo>
                    <a:pt x="1510608" y="1359196"/>
                    <a:pt x="1510546" y="1364866"/>
                    <a:pt x="1513405" y="1369155"/>
                  </a:cubicBezTo>
                  <a:cubicBezTo>
                    <a:pt x="1515035" y="1371600"/>
                    <a:pt x="1516981" y="1373862"/>
                    <a:pt x="1518295" y="1376490"/>
                  </a:cubicBezTo>
                  <a:cubicBezTo>
                    <a:pt x="1528679" y="1397258"/>
                    <a:pt x="1503653" y="1363085"/>
                    <a:pt x="1530519" y="1403384"/>
                  </a:cubicBezTo>
                  <a:cubicBezTo>
                    <a:pt x="1532149" y="1405829"/>
                    <a:pt x="1534095" y="1408091"/>
                    <a:pt x="1535409" y="1410719"/>
                  </a:cubicBezTo>
                  <a:cubicBezTo>
                    <a:pt x="1536562" y="1413024"/>
                    <a:pt x="1536839" y="1415684"/>
                    <a:pt x="1537854" y="1418053"/>
                  </a:cubicBezTo>
                  <a:cubicBezTo>
                    <a:pt x="1539290" y="1421403"/>
                    <a:pt x="1541308" y="1424483"/>
                    <a:pt x="1542744" y="1427833"/>
                  </a:cubicBezTo>
                  <a:cubicBezTo>
                    <a:pt x="1543759" y="1430202"/>
                    <a:pt x="1544036" y="1432863"/>
                    <a:pt x="1545189" y="1435168"/>
                  </a:cubicBezTo>
                  <a:cubicBezTo>
                    <a:pt x="1546503" y="1437796"/>
                    <a:pt x="1548765" y="1439875"/>
                    <a:pt x="1550079" y="1442503"/>
                  </a:cubicBezTo>
                  <a:cubicBezTo>
                    <a:pt x="1551232" y="1444808"/>
                    <a:pt x="1551372" y="1447532"/>
                    <a:pt x="1552524" y="1449837"/>
                  </a:cubicBezTo>
                  <a:cubicBezTo>
                    <a:pt x="1554649" y="1454087"/>
                    <a:pt x="1557986" y="1457694"/>
                    <a:pt x="1559858" y="1462062"/>
                  </a:cubicBezTo>
                  <a:cubicBezTo>
                    <a:pt x="1562903" y="1469168"/>
                    <a:pt x="1564748" y="1476731"/>
                    <a:pt x="1567193" y="1484066"/>
                  </a:cubicBezTo>
                  <a:cubicBezTo>
                    <a:pt x="1574460" y="1505865"/>
                    <a:pt x="1562833" y="1471467"/>
                    <a:pt x="1574528" y="1503626"/>
                  </a:cubicBezTo>
                  <a:cubicBezTo>
                    <a:pt x="1576289" y="1508470"/>
                    <a:pt x="1577325" y="1513585"/>
                    <a:pt x="1579418" y="1518295"/>
                  </a:cubicBezTo>
                  <a:cubicBezTo>
                    <a:pt x="1580717" y="1521218"/>
                    <a:pt x="1590659" y="1534099"/>
                    <a:pt x="1591642" y="1535410"/>
                  </a:cubicBezTo>
                  <a:cubicBezTo>
                    <a:pt x="1597788" y="1553847"/>
                    <a:pt x="1589497" y="1531118"/>
                    <a:pt x="1598977" y="1550079"/>
                  </a:cubicBezTo>
                  <a:cubicBezTo>
                    <a:pt x="1601031" y="1554188"/>
                    <a:pt x="1602692" y="1563277"/>
                    <a:pt x="1603867" y="1567194"/>
                  </a:cubicBezTo>
                  <a:cubicBezTo>
                    <a:pt x="1605348" y="1572131"/>
                    <a:pt x="1607127" y="1576973"/>
                    <a:pt x="1608757" y="1581863"/>
                  </a:cubicBezTo>
                  <a:cubicBezTo>
                    <a:pt x="1615094" y="1645229"/>
                    <a:pt x="1606571" y="1571920"/>
                    <a:pt x="1616092" y="1625872"/>
                  </a:cubicBezTo>
                  <a:cubicBezTo>
                    <a:pt x="1617375" y="1633140"/>
                    <a:pt x="1617415" y="1640582"/>
                    <a:pt x="1618537" y="1647876"/>
                  </a:cubicBezTo>
                  <a:cubicBezTo>
                    <a:pt x="1619725" y="1655598"/>
                    <a:pt x="1623762" y="1665295"/>
                    <a:pt x="1625871" y="1672325"/>
                  </a:cubicBezTo>
                  <a:cubicBezTo>
                    <a:pt x="1626837" y="1675544"/>
                    <a:pt x="1627350" y="1678886"/>
                    <a:pt x="1628316" y="1682105"/>
                  </a:cubicBezTo>
                  <a:cubicBezTo>
                    <a:pt x="1629797" y="1687042"/>
                    <a:pt x="1631850" y="1691801"/>
                    <a:pt x="1633206" y="1696774"/>
                  </a:cubicBezTo>
                  <a:cubicBezTo>
                    <a:pt x="1638894" y="1717630"/>
                    <a:pt x="1631575" y="1700847"/>
                    <a:pt x="1640541" y="1718779"/>
                  </a:cubicBezTo>
                  <a:cubicBezTo>
                    <a:pt x="1641356" y="1723669"/>
                    <a:pt x="1642232" y="1728549"/>
                    <a:pt x="1642986" y="1733448"/>
                  </a:cubicBezTo>
                  <a:cubicBezTo>
                    <a:pt x="1643862" y="1739144"/>
                    <a:pt x="1644135" y="1744948"/>
                    <a:pt x="1645431" y="1750563"/>
                  </a:cubicBezTo>
                  <a:cubicBezTo>
                    <a:pt x="1646590" y="1755585"/>
                    <a:pt x="1648691" y="1760342"/>
                    <a:pt x="1650321" y="1765232"/>
                  </a:cubicBezTo>
                  <a:cubicBezTo>
                    <a:pt x="1651136" y="1770937"/>
                    <a:pt x="1651109" y="1776827"/>
                    <a:pt x="1652765" y="1782347"/>
                  </a:cubicBezTo>
                  <a:cubicBezTo>
                    <a:pt x="1653609" y="1785161"/>
                    <a:pt x="1656726" y="1786894"/>
                    <a:pt x="1657655" y="1789681"/>
                  </a:cubicBezTo>
                  <a:cubicBezTo>
                    <a:pt x="1669831" y="1826209"/>
                    <a:pt x="1651169" y="1786491"/>
                    <a:pt x="1664990" y="1814130"/>
                  </a:cubicBezTo>
                  <a:cubicBezTo>
                    <a:pt x="1665805" y="1817390"/>
                    <a:pt x="1666776" y="1820615"/>
                    <a:pt x="1667435" y="1823910"/>
                  </a:cubicBezTo>
                  <a:cubicBezTo>
                    <a:pt x="1668407" y="1828771"/>
                    <a:pt x="1668455" y="1833832"/>
                    <a:pt x="1669880" y="1838580"/>
                  </a:cubicBezTo>
                  <a:cubicBezTo>
                    <a:pt x="1670927" y="1842071"/>
                    <a:pt x="1673140" y="1845099"/>
                    <a:pt x="1674770" y="1848359"/>
                  </a:cubicBezTo>
                  <a:cubicBezTo>
                    <a:pt x="1680628" y="1871792"/>
                    <a:pt x="1672899" y="1842748"/>
                    <a:pt x="1682104" y="1870364"/>
                  </a:cubicBezTo>
                  <a:cubicBezTo>
                    <a:pt x="1683166" y="1873552"/>
                    <a:pt x="1683225" y="1877055"/>
                    <a:pt x="1684549" y="1880143"/>
                  </a:cubicBezTo>
                  <a:cubicBezTo>
                    <a:pt x="1691720" y="1896874"/>
                    <a:pt x="1687763" y="1878330"/>
                    <a:pt x="1691884" y="1894813"/>
                  </a:cubicBezTo>
                  <a:cubicBezTo>
                    <a:pt x="1693884" y="1902812"/>
                    <a:pt x="1694165" y="1912186"/>
                    <a:pt x="1699219" y="1919262"/>
                  </a:cubicBezTo>
                  <a:cubicBezTo>
                    <a:pt x="1700927" y="1921653"/>
                    <a:pt x="1704109" y="1922522"/>
                    <a:pt x="1706554" y="1924152"/>
                  </a:cubicBezTo>
                  <a:cubicBezTo>
                    <a:pt x="1706988" y="1926320"/>
                    <a:pt x="1710151" y="1943141"/>
                    <a:pt x="1711443" y="1946156"/>
                  </a:cubicBezTo>
                  <a:cubicBezTo>
                    <a:pt x="1712600" y="1948857"/>
                    <a:pt x="1715019" y="1950863"/>
                    <a:pt x="1716333" y="1953491"/>
                  </a:cubicBezTo>
                  <a:cubicBezTo>
                    <a:pt x="1717486" y="1955796"/>
                    <a:pt x="1717763" y="1958457"/>
                    <a:pt x="1718778" y="1960826"/>
                  </a:cubicBezTo>
                  <a:cubicBezTo>
                    <a:pt x="1720214" y="1964176"/>
                    <a:pt x="1722232" y="1967255"/>
                    <a:pt x="1723668" y="1970605"/>
                  </a:cubicBezTo>
                  <a:cubicBezTo>
                    <a:pt x="1724683" y="1972974"/>
                    <a:pt x="1725098" y="1975571"/>
                    <a:pt x="1726113" y="1977940"/>
                  </a:cubicBezTo>
                  <a:cubicBezTo>
                    <a:pt x="1727549" y="1981290"/>
                    <a:pt x="1729649" y="1984336"/>
                    <a:pt x="1731003" y="1987720"/>
                  </a:cubicBezTo>
                  <a:cubicBezTo>
                    <a:pt x="1739732" y="2009541"/>
                    <a:pt x="1731375" y="1995612"/>
                    <a:pt x="1740783" y="2009724"/>
                  </a:cubicBezTo>
                  <a:cubicBezTo>
                    <a:pt x="1747798" y="2037794"/>
                    <a:pt x="1737989" y="2003208"/>
                    <a:pt x="1748117" y="2026838"/>
                  </a:cubicBezTo>
                  <a:cubicBezTo>
                    <a:pt x="1749441" y="2029927"/>
                    <a:pt x="1749238" y="2033529"/>
                    <a:pt x="1750562" y="2036618"/>
                  </a:cubicBezTo>
                  <a:cubicBezTo>
                    <a:pt x="1751720" y="2039319"/>
                    <a:pt x="1754138" y="2041325"/>
                    <a:pt x="1755452" y="2043953"/>
                  </a:cubicBezTo>
                  <a:cubicBezTo>
                    <a:pt x="1756605" y="2046258"/>
                    <a:pt x="1756075" y="2049466"/>
                    <a:pt x="1757897" y="2051288"/>
                  </a:cubicBezTo>
                  <a:cubicBezTo>
                    <a:pt x="1759719" y="2053110"/>
                    <a:pt x="1762787" y="2052918"/>
                    <a:pt x="1765232" y="2053733"/>
                  </a:cubicBezTo>
                  <a:cubicBezTo>
                    <a:pt x="1771753" y="2073292"/>
                    <a:pt x="1761972" y="2050471"/>
                    <a:pt x="1775011" y="2063512"/>
                  </a:cubicBezTo>
                  <a:cubicBezTo>
                    <a:pt x="1776833" y="2065334"/>
                    <a:pt x="1775634" y="2069025"/>
                    <a:pt x="1777456" y="2070847"/>
                  </a:cubicBezTo>
                  <a:cubicBezTo>
                    <a:pt x="1781612" y="2075003"/>
                    <a:pt x="1787236" y="2077367"/>
                    <a:pt x="1792126" y="2080627"/>
                  </a:cubicBezTo>
                  <a:cubicBezTo>
                    <a:pt x="1801605" y="2086946"/>
                    <a:pt x="1796673" y="2084588"/>
                    <a:pt x="1806795" y="2087961"/>
                  </a:cubicBezTo>
                  <a:cubicBezTo>
                    <a:pt x="1809240" y="2089591"/>
                    <a:pt x="1812294" y="2090556"/>
                    <a:pt x="1814130" y="2092851"/>
                  </a:cubicBezTo>
                  <a:cubicBezTo>
                    <a:pt x="1815740" y="2094863"/>
                    <a:pt x="1814478" y="2098688"/>
                    <a:pt x="1816575" y="2100186"/>
                  </a:cubicBezTo>
                  <a:cubicBezTo>
                    <a:pt x="1820769" y="2103182"/>
                    <a:pt x="1831245" y="2105076"/>
                    <a:pt x="1831245" y="2105076"/>
                  </a:cubicBezTo>
                  <a:cubicBezTo>
                    <a:pt x="1833690" y="2106706"/>
                    <a:pt x="1836322" y="2108085"/>
                    <a:pt x="1838579" y="2109966"/>
                  </a:cubicBezTo>
                  <a:cubicBezTo>
                    <a:pt x="1841235" y="2112180"/>
                    <a:pt x="1842912" y="2115586"/>
                    <a:pt x="1845914" y="2117301"/>
                  </a:cubicBezTo>
                  <a:cubicBezTo>
                    <a:pt x="1848832" y="2118968"/>
                    <a:pt x="1852434" y="2118930"/>
                    <a:pt x="1855694" y="2119745"/>
                  </a:cubicBezTo>
                  <a:cubicBezTo>
                    <a:pt x="1858139" y="2122190"/>
                    <a:pt x="1860027" y="2125364"/>
                    <a:pt x="1863029" y="2127080"/>
                  </a:cubicBezTo>
                  <a:cubicBezTo>
                    <a:pt x="1865946" y="2128747"/>
                    <a:pt x="1869720" y="2128201"/>
                    <a:pt x="1872808" y="2129525"/>
                  </a:cubicBezTo>
                  <a:cubicBezTo>
                    <a:pt x="1875509" y="2130683"/>
                    <a:pt x="1877515" y="2133101"/>
                    <a:pt x="1880143" y="2134415"/>
                  </a:cubicBezTo>
                  <a:cubicBezTo>
                    <a:pt x="1882448" y="2135568"/>
                    <a:pt x="1885109" y="2135845"/>
                    <a:pt x="1887478" y="2136860"/>
                  </a:cubicBezTo>
                  <a:cubicBezTo>
                    <a:pt x="1890828" y="2138296"/>
                    <a:pt x="1893907" y="2140314"/>
                    <a:pt x="1897257" y="2141750"/>
                  </a:cubicBezTo>
                  <a:cubicBezTo>
                    <a:pt x="1903646" y="2144488"/>
                    <a:pt x="1907482" y="2144573"/>
                    <a:pt x="1914372" y="2146640"/>
                  </a:cubicBezTo>
                  <a:cubicBezTo>
                    <a:pt x="1973001" y="2164227"/>
                    <a:pt x="1897458" y="2142693"/>
                    <a:pt x="1938821" y="2153974"/>
                  </a:cubicBezTo>
                  <a:cubicBezTo>
                    <a:pt x="1944545" y="2155535"/>
                    <a:pt x="1950052" y="2158097"/>
                    <a:pt x="1955935" y="2158864"/>
                  </a:cubicBezTo>
                  <a:cubicBezTo>
                    <a:pt x="1968890" y="2160554"/>
                    <a:pt x="1982002" y="2160733"/>
                    <a:pt x="1995054" y="2161309"/>
                  </a:cubicBezTo>
                  <a:lnTo>
                    <a:pt x="2122190" y="2166199"/>
                  </a:lnTo>
                  <a:cubicBezTo>
                    <a:pt x="2124791" y="2166488"/>
                    <a:pt x="2156513" y="2169781"/>
                    <a:pt x="2161309" y="2171089"/>
                  </a:cubicBezTo>
                  <a:cubicBezTo>
                    <a:pt x="2164825" y="2172048"/>
                    <a:pt x="2167572" y="2175020"/>
                    <a:pt x="2171088" y="2175979"/>
                  </a:cubicBezTo>
                  <a:cubicBezTo>
                    <a:pt x="2176648" y="2177495"/>
                    <a:pt x="2182498" y="2177609"/>
                    <a:pt x="2188203" y="2178424"/>
                  </a:cubicBezTo>
                  <a:cubicBezTo>
                    <a:pt x="2200965" y="2186930"/>
                    <a:pt x="2190443" y="2181366"/>
                    <a:pt x="2210207" y="2185758"/>
                  </a:cubicBezTo>
                  <a:cubicBezTo>
                    <a:pt x="2224471" y="2188928"/>
                    <a:pt x="2210675" y="2187006"/>
                    <a:pt x="2224877" y="2193093"/>
                  </a:cubicBezTo>
                  <a:cubicBezTo>
                    <a:pt x="2227965" y="2194417"/>
                    <a:pt x="2231396" y="2194723"/>
                    <a:pt x="2234656" y="2195538"/>
                  </a:cubicBezTo>
                  <a:cubicBezTo>
                    <a:pt x="2237101" y="2197168"/>
                    <a:pt x="2240155" y="2198133"/>
                    <a:pt x="2241991" y="2200428"/>
                  </a:cubicBezTo>
                  <a:cubicBezTo>
                    <a:pt x="2243601" y="2202440"/>
                    <a:pt x="2242423" y="2206153"/>
                    <a:pt x="2244436" y="2207763"/>
                  </a:cubicBezTo>
                  <a:cubicBezTo>
                    <a:pt x="2247060" y="2209862"/>
                    <a:pt x="2250985" y="2209284"/>
                    <a:pt x="2254216" y="2210207"/>
                  </a:cubicBezTo>
                  <a:cubicBezTo>
                    <a:pt x="2256694" y="2210915"/>
                    <a:pt x="2259245" y="2211499"/>
                    <a:pt x="2261550" y="2212652"/>
                  </a:cubicBezTo>
                  <a:cubicBezTo>
                    <a:pt x="2277552" y="2220654"/>
                    <a:pt x="2259994" y="2214060"/>
                    <a:pt x="2276220" y="2224877"/>
                  </a:cubicBezTo>
                  <a:cubicBezTo>
                    <a:pt x="2278364" y="2226307"/>
                    <a:pt x="2281110" y="2226507"/>
                    <a:pt x="2283555" y="2227322"/>
                  </a:cubicBezTo>
                  <a:cubicBezTo>
                    <a:pt x="2301406" y="2239224"/>
                    <a:pt x="2278977" y="2224708"/>
                    <a:pt x="2300669" y="2237102"/>
                  </a:cubicBezTo>
                  <a:cubicBezTo>
                    <a:pt x="2313938" y="2244684"/>
                    <a:pt x="2301892" y="2239954"/>
                    <a:pt x="2315339" y="2244436"/>
                  </a:cubicBezTo>
                  <a:cubicBezTo>
                    <a:pt x="2316154" y="2246881"/>
                    <a:pt x="2316174" y="2249758"/>
                    <a:pt x="2317784" y="2251771"/>
                  </a:cubicBezTo>
                  <a:cubicBezTo>
                    <a:pt x="2321231" y="2256080"/>
                    <a:pt x="2327621" y="2257495"/>
                    <a:pt x="2332453" y="2259106"/>
                  </a:cubicBezTo>
                  <a:cubicBezTo>
                    <a:pt x="2346465" y="2280124"/>
                    <a:pt x="2327809" y="2255392"/>
                    <a:pt x="2344678" y="2268886"/>
                  </a:cubicBezTo>
                  <a:cubicBezTo>
                    <a:pt x="2360478" y="2281525"/>
                    <a:pt x="2338466" y="2272519"/>
                    <a:pt x="2356902" y="2278665"/>
                  </a:cubicBezTo>
                  <a:cubicBezTo>
                    <a:pt x="2361249" y="2285185"/>
                    <a:pt x="2362611" y="2288267"/>
                    <a:pt x="2369127" y="2293335"/>
                  </a:cubicBezTo>
                  <a:cubicBezTo>
                    <a:pt x="2373766" y="2296943"/>
                    <a:pt x="2383796" y="2303114"/>
                    <a:pt x="2383796" y="2303114"/>
                  </a:cubicBezTo>
                  <a:cubicBezTo>
                    <a:pt x="2384611" y="2305559"/>
                    <a:pt x="2384631" y="2308437"/>
                    <a:pt x="2386241" y="2310449"/>
                  </a:cubicBezTo>
                  <a:cubicBezTo>
                    <a:pt x="2389688" y="2314758"/>
                    <a:pt x="2396079" y="2316173"/>
                    <a:pt x="2400911" y="2317784"/>
                  </a:cubicBezTo>
                  <a:cubicBezTo>
                    <a:pt x="2406245" y="2333787"/>
                    <a:pt x="2398837" y="2318081"/>
                    <a:pt x="2410691" y="2327564"/>
                  </a:cubicBezTo>
                  <a:cubicBezTo>
                    <a:pt x="2416528" y="2332234"/>
                    <a:pt x="2415073" y="2336329"/>
                    <a:pt x="2418025" y="2342233"/>
                  </a:cubicBezTo>
                  <a:cubicBezTo>
                    <a:pt x="2427504" y="2361192"/>
                    <a:pt x="2419214" y="2338466"/>
                    <a:pt x="2425360" y="2356903"/>
                  </a:cubicBezTo>
                  <a:cubicBezTo>
                    <a:pt x="2426175" y="2362608"/>
                    <a:pt x="2426149" y="2368497"/>
                    <a:pt x="2427805" y="2374017"/>
                  </a:cubicBezTo>
                  <a:cubicBezTo>
                    <a:pt x="2428649" y="2376832"/>
                    <a:pt x="2431381" y="2378724"/>
                    <a:pt x="2432695" y="2381352"/>
                  </a:cubicBezTo>
                  <a:cubicBezTo>
                    <a:pt x="2433848" y="2383657"/>
                    <a:pt x="2434125" y="2386318"/>
                    <a:pt x="2435140" y="2388687"/>
                  </a:cubicBezTo>
                  <a:cubicBezTo>
                    <a:pt x="2436576" y="2392037"/>
                    <a:pt x="2438594" y="2395116"/>
                    <a:pt x="2440030" y="2398466"/>
                  </a:cubicBezTo>
                  <a:cubicBezTo>
                    <a:pt x="2446106" y="2412641"/>
                    <a:pt x="2437966" y="2399036"/>
                    <a:pt x="2447364" y="2413136"/>
                  </a:cubicBezTo>
                  <a:cubicBezTo>
                    <a:pt x="2448994" y="2419656"/>
                    <a:pt x="2449249" y="2426684"/>
                    <a:pt x="2452254" y="2432695"/>
                  </a:cubicBezTo>
                  <a:cubicBezTo>
                    <a:pt x="2468478" y="2465144"/>
                    <a:pt x="2448792" y="2424618"/>
                    <a:pt x="2459589" y="2449810"/>
                  </a:cubicBezTo>
                  <a:cubicBezTo>
                    <a:pt x="2472109" y="2479021"/>
                    <a:pt x="2454477" y="2429578"/>
                    <a:pt x="2471814" y="2481594"/>
                  </a:cubicBezTo>
                  <a:cubicBezTo>
                    <a:pt x="2472629" y="2484039"/>
                    <a:pt x="2473753" y="2486401"/>
                    <a:pt x="2474258" y="2488928"/>
                  </a:cubicBezTo>
                  <a:cubicBezTo>
                    <a:pt x="2479086" y="2513069"/>
                    <a:pt x="2473552" y="2489256"/>
                    <a:pt x="2481593" y="2513378"/>
                  </a:cubicBezTo>
                  <a:cubicBezTo>
                    <a:pt x="2482656" y="2516566"/>
                    <a:pt x="2483072" y="2519939"/>
                    <a:pt x="2484038" y="2523157"/>
                  </a:cubicBezTo>
                  <a:cubicBezTo>
                    <a:pt x="2485519" y="2528094"/>
                    <a:pt x="2487447" y="2532890"/>
                    <a:pt x="2488928" y="2537827"/>
                  </a:cubicBezTo>
                  <a:cubicBezTo>
                    <a:pt x="2489894" y="2541045"/>
                    <a:pt x="2490714" y="2544311"/>
                    <a:pt x="2491373" y="2547606"/>
                  </a:cubicBezTo>
                  <a:cubicBezTo>
                    <a:pt x="2492345" y="2552467"/>
                    <a:pt x="2492514" y="2557493"/>
                    <a:pt x="2493818" y="2562276"/>
                  </a:cubicBezTo>
                  <a:cubicBezTo>
                    <a:pt x="2494973" y="2566510"/>
                    <a:pt x="2497078" y="2570426"/>
                    <a:pt x="2498708" y="2574501"/>
                  </a:cubicBezTo>
                  <a:cubicBezTo>
                    <a:pt x="2504974" y="2612094"/>
                    <a:pt x="2496568" y="2570525"/>
                    <a:pt x="2506042" y="2598950"/>
                  </a:cubicBezTo>
                  <a:cubicBezTo>
                    <a:pt x="2515518" y="2627380"/>
                    <a:pt x="2501089" y="2596378"/>
                    <a:pt x="2513377" y="2620954"/>
                  </a:cubicBezTo>
                  <a:cubicBezTo>
                    <a:pt x="2514192" y="2625844"/>
                    <a:pt x="2515068" y="2630724"/>
                    <a:pt x="2515822" y="2635624"/>
                  </a:cubicBezTo>
                  <a:cubicBezTo>
                    <a:pt x="2516698" y="2641320"/>
                    <a:pt x="2517060" y="2647103"/>
                    <a:pt x="2518267" y="2652738"/>
                  </a:cubicBezTo>
                  <a:cubicBezTo>
                    <a:pt x="2519510" y="2658539"/>
                    <a:pt x="2521527" y="2664147"/>
                    <a:pt x="2523157" y="2669852"/>
                  </a:cubicBezTo>
                  <a:cubicBezTo>
                    <a:pt x="2530084" y="2718338"/>
                    <a:pt x="2520423" y="2658006"/>
                    <a:pt x="2530492" y="2701636"/>
                  </a:cubicBezTo>
                  <a:cubicBezTo>
                    <a:pt x="2531788" y="2707251"/>
                    <a:pt x="2531730" y="2713116"/>
                    <a:pt x="2532937" y="2718751"/>
                  </a:cubicBezTo>
                  <a:cubicBezTo>
                    <a:pt x="2534180" y="2724552"/>
                    <a:pt x="2536265" y="2730141"/>
                    <a:pt x="2537826" y="2735865"/>
                  </a:cubicBezTo>
                  <a:cubicBezTo>
                    <a:pt x="2538710" y="2739107"/>
                    <a:pt x="2539612" y="2742350"/>
                    <a:pt x="2540271" y="2745645"/>
                  </a:cubicBezTo>
                  <a:cubicBezTo>
                    <a:pt x="2541243" y="2750506"/>
                    <a:pt x="2541292" y="2755566"/>
                    <a:pt x="2542716" y="2760314"/>
                  </a:cubicBezTo>
                  <a:cubicBezTo>
                    <a:pt x="2543763" y="2763805"/>
                    <a:pt x="2545976" y="2766834"/>
                    <a:pt x="2547606" y="2770094"/>
                  </a:cubicBezTo>
                  <a:cubicBezTo>
                    <a:pt x="2548421" y="2774984"/>
                    <a:pt x="2548483" y="2780061"/>
                    <a:pt x="2550051" y="2784764"/>
                  </a:cubicBezTo>
                  <a:cubicBezTo>
                    <a:pt x="2550980" y="2787551"/>
                    <a:pt x="2553937" y="2789337"/>
                    <a:pt x="2554941" y="2792098"/>
                  </a:cubicBezTo>
                  <a:cubicBezTo>
                    <a:pt x="2566147" y="2822914"/>
                    <a:pt x="2553653" y="2802391"/>
                    <a:pt x="2564721" y="2818993"/>
                  </a:cubicBezTo>
                  <a:cubicBezTo>
                    <a:pt x="2571736" y="2847061"/>
                    <a:pt x="2561927" y="2812475"/>
                    <a:pt x="2572055" y="2836107"/>
                  </a:cubicBezTo>
                  <a:cubicBezTo>
                    <a:pt x="2581526" y="2858207"/>
                    <a:pt x="2567115" y="2834811"/>
                    <a:pt x="2579390" y="2853221"/>
                  </a:cubicBezTo>
                  <a:cubicBezTo>
                    <a:pt x="2581020" y="2858111"/>
                    <a:pt x="2581421" y="2863602"/>
                    <a:pt x="2584280" y="2867891"/>
                  </a:cubicBezTo>
                  <a:cubicBezTo>
                    <a:pt x="2585910" y="2870336"/>
                    <a:pt x="2587856" y="2872598"/>
                    <a:pt x="2589170" y="2875226"/>
                  </a:cubicBezTo>
                  <a:cubicBezTo>
                    <a:pt x="2590323" y="2877531"/>
                    <a:pt x="2590005" y="2880548"/>
                    <a:pt x="2591615" y="2882560"/>
                  </a:cubicBezTo>
                  <a:cubicBezTo>
                    <a:pt x="2593450" y="2884854"/>
                    <a:pt x="2596504" y="2885820"/>
                    <a:pt x="2598949" y="2887450"/>
                  </a:cubicBezTo>
                  <a:cubicBezTo>
                    <a:pt x="2602441" y="2896181"/>
                    <a:pt x="2604161" y="2901462"/>
                    <a:pt x="2608729" y="2909455"/>
                  </a:cubicBezTo>
                  <a:cubicBezTo>
                    <a:pt x="2610187" y="2912006"/>
                    <a:pt x="2611325" y="2914954"/>
                    <a:pt x="2613619" y="2916789"/>
                  </a:cubicBezTo>
                  <a:cubicBezTo>
                    <a:pt x="2615632" y="2918399"/>
                    <a:pt x="2618509" y="2918419"/>
                    <a:pt x="2620954" y="2919234"/>
                  </a:cubicBezTo>
                  <a:cubicBezTo>
                    <a:pt x="2626559" y="2936050"/>
                    <a:pt x="2618893" y="2915629"/>
                    <a:pt x="2630733" y="2936349"/>
                  </a:cubicBezTo>
                  <a:cubicBezTo>
                    <a:pt x="2632011" y="2938586"/>
                    <a:pt x="2631749" y="2941539"/>
                    <a:pt x="2633178" y="2943683"/>
                  </a:cubicBezTo>
                  <a:cubicBezTo>
                    <a:pt x="2635096" y="2946560"/>
                    <a:pt x="2638390" y="2948289"/>
                    <a:pt x="2640513" y="2951018"/>
                  </a:cubicBezTo>
                  <a:cubicBezTo>
                    <a:pt x="2654245" y="2968673"/>
                    <a:pt x="2643612" y="2963461"/>
                    <a:pt x="2657627" y="2968133"/>
                  </a:cubicBezTo>
                  <a:cubicBezTo>
                    <a:pt x="2659257" y="2970578"/>
                    <a:pt x="2660223" y="2973632"/>
                    <a:pt x="2662517" y="2975467"/>
                  </a:cubicBezTo>
                  <a:cubicBezTo>
                    <a:pt x="2664530" y="2977077"/>
                    <a:pt x="2668354" y="2975815"/>
                    <a:pt x="2669852" y="2977912"/>
                  </a:cubicBezTo>
                  <a:cubicBezTo>
                    <a:pt x="2675330" y="2985582"/>
                    <a:pt x="2672077" y="2993873"/>
                    <a:pt x="2679632" y="2999917"/>
                  </a:cubicBezTo>
                  <a:cubicBezTo>
                    <a:pt x="2681644" y="3001527"/>
                    <a:pt x="2684521" y="3001546"/>
                    <a:pt x="2686966" y="3002361"/>
                  </a:cubicBezTo>
                  <a:cubicBezTo>
                    <a:pt x="2689119" y="3008820"/>
                    <a:pt x="2692886" y="3022264"/>
                    <a:pt x="2699191" y="3024366"/>
                  </a:cubicBezTo>
                  <a:lnTo>
                    <a:pt x="2706526" y="3026811"/>
                  </a:lnTo>
                  <a:cubicBezTo>
                    <a:pt x="2708156" y="3029256"/>
                    <a:pt x="2710102" y="3031517"/>
                    <a:pt x="2711416" y="3034145"/>
                  </a:cubicBezTo>
                  <a:cubicBezTo>
                    <a:pt x="2712569" y="3036450"/>
                    <a:pt x="2712039" y="3039658"/>
                    <a:pt x="2713861" y="3041480"/>
                  </a:cubicBezTo>
                  <a:cubicBezTo>
                    <a:pt x="2715683" y="3043302"/>
                    <a:pt x="2718750" y="3043110"/>
                    <a:pt x="2721195" y="3043925"/>
                  </a:cubicBezTo>
                  <a:cubicBezTo>
                    <a:pt x="2722806" y="3048757"/>
                    <a:pt x="2724221" y="3055148"/>
                    <a:pt x="2728530" y="3058595"/>
                  </a:cubicBezTo>
                  <a:cubicBezTo>
                    <a:pt x="2730542" y="3060205"/>
                    <a:pt x="2733452" y="3060135"/>
                    <a:pt x="2735865" y="3061040"/>
                  </a:cubicBezTo>
                  <a:cubicBezTo>
                    <a:pt x="2739974" y="3062581"/>
                    <a:pt x="2743980" y="3064388"/>
                    <a:pt x="2748089" y="3065929"/>
                  </a:cubicBezTo>
                  <a:cubicBezTo>
                    <a:pt x="2750502" y="3066834"/>
                    <a:pt x="2753119" y="3067221"/>
                    <a:pt x="2755424" y="3068374"/>
                  </a:cubicBezTo>
                  <a:cubicBezTo>
                    <a:pt x="2758052" y="3069688"/>
                    <a:pt x="2760131" y="3071950"/>
                    <a:pt x="2762759" y="3073264"/>
                  </a:cubicBezTo>
                  <a:cubicBezTo>
                    <a:pt x="2765064" y="3074417"/>
                    <a:pt x="2767789" y="3074556"/>
                    <a:pt x="2770094" y="3075709"/>
                  </a:cubicBezTo>
                  <a:cubicBezTo>
                    <a:pt x="2789055" y="3085189"/>
                    <a:pt x="2766326" y="3076898"/>
                    <a:pt x="2784763" y="3083044"/>
                  </a:cubicBezTo>
                  <a:cubicBezTo>
                    <a:pt x="2798648" y="3103872"/>
                    <a:pt x="2784640" y="3087106"/>
                    <a:pt x="2836107" y="3092824"/>
                  </a:cubicBezTo>
                  <a:cubicBezTo>
                    <a:pt x="2842786" y="3093566"/>
                    <a:pt x="2849002" y="3096844"/>
                    <a:pt x="2855666" y="3097713"/>
                  </a:cubicBezTo>
                  <a:cubicBezTo>
                    <a:pt x="2867815" y="3099297"/>
                    <a:pt x="2880115" y="3099343"/>
                    <a:pt x="2892340" y="3100158"/>
                  </a:cubicBezTo>
                  <a:cubicBezTo>
                    <a:pt x="2902182" y="3102970"/>
                    <a:pt x="2911529" y="3106140"/>
                    <a:pt x="2921679" y="3107493"/>
                  </a:cubicBezTo>
                  <a:cubicBezTo>
                    <a:pt x="2929797" y="3108575"/>
                    <a:pt x="2937978" y="3109123"/>
                    <a:pt x="2946128" y="3109938"/>
                  </a:cubicBezTo>
                  <a:cubicBezTo>
                    <a:pt x="2953463" y="3111568"/>
                    <a:pt x="2960747" y="3113443"/>
                    <a:pt x="2968132" y="3114828"/>
                  </a:cubicBezTo>
                  <a:cubicBezTo>
                    <a:pt x="2973796" y="3115890"/>
                    <a:pt x="2979612" y="3116065"/>
                    <a:pt x="2985247" y="3117273"/>
                  </a:cubicBezTo>
                  <a:cubicBezTo>
                    <a:pt x="3030540" y="3126979"/>
                    <a:pt x="2974499" y="3118184"/>
                    <a:pt x="3019476" y="3124607"/>
                  </a:cubicBezTo>
                  <a:cubicBezTo>
                    <a:pt x="3022736" y="3126237"/>
                    <a:pt x="3025704" y="3128677"/>
                    <a:pt x="3029255" y="3129497"/>
                  </a:cubicBezTo>
                  <a:cubicBezTo>
                    <a:pt x="3036446" y="3131157"/>
                    <a:pt x="3043937" y="3131027"/>
                    <a:pt x="3051260" y="3131942"/>
                  </a:cubicBezTo>
                  <a:cubicBezTo>
                    <a:pt x="3056978" y="3132657"/>
                    <a:pt x="3062710" y="3133325"/>
                    <a:pt x="3068374" y="3134387"/>
                  </a:cubicBezTo>
                  <a:cubicBezTo>
                    <a:pt x="3117489" y="3143597"/>
                    <a:pt x="3066461" y="3135860"/>
                    <a:pt x="3107493" y="3141722"/>
                  </a:cubicBezTo>
                  <a:cubicBezTo>
                    <a:pt x="3111568" y="3143352"/>
                    <a:pt x="3115483" y="3145457"/>
                    <a:pt x="3119717" y="3146612"/>
                  </a:cubicBezTo>
                  <a:cubicBezTo>
                    <a:pt x="3127983" y="3148867"/>
                    <a:pt x="3134335" y="3147809"/>
                    <a:pt x="3141722" y="3151502"/>
                  </a:cubicBezTo>
                  <a:cubicBezTo>
                    <a:pt x="3144350" y="3152816"/>
                    <a:pt x="3146428" y="3155077"/>
                    <a:pt x="3149056" y="3156391"/>
                  </a:cubicBezTo>
                  <a:cubicBezTo>
                    <a:pt x="3151361" y="3157544"/>
                    <a:pt x="3154086" y="3157683"/>
                    <a:pt x="3156391" y="3158836"/>
                  </a:cubicBezTo>
                  <a:cubicBezTo>
                    <a:pt x="3173276" y="3167278"/>
                    <a:pt x="3153152" y="3161082"/>
                    <a:pt x="3173506" y="3166171"/>
                  </a:cubicBezTo>
                  <a:cubicBezTo>
                    <a:pt x="3180554" y="3170870"/>
                    <a:pt x="3185230" y="3173296"/>
                    <a:pt x="3190620" y="3180841"/>
                  </a:cubicBezTo>
                  <a:cubicBezTo>
                    <a:pt x="3192118" y="3182938"/>
                    <a:pt x="3191388" y="3186218"/>
                    <a:pt x="3193065" y="3188175"/>
                  </a:cubicBezTo>
                  <a:cubicBezTo>
                    <a:pt x="3196461" y="3192137"/>
                    <a:pt x="3201442" y="3194429"/>
                    <a:pt x="3205289" y="3197955"/>
                  </a:cubicBezTo>
                  <a:cubicBezTo>
                    <a:pt x="3211236" y="3203407"/>
                    <a:pt x="3216699" y="3209365"/>
                    <a:pt x="3222404" y="3215070"/>
                  </a:cubicBezTo>
                  <a:lnTo>
                    <a:pt x="3229739" y="3222404"/>
                  </a:lnTo>
                  <a:cubicBezTo>
                    <a:pt x="3236259" y="3241965"/>
                    <a:pt x="3226479" y="3219144"/>
                    <a:pt x="3239518" y="3232184"/>
                  </a:cubicBezTo>
                  <a:cubicBezTo>
                    <a:pt x="3252556" y="3245223"/>
                    <a:pt x="3229740" y="3235445"/>
                    <a:pt x="3249298" y="3241964"/>
                  </a:cubicBezTo>
                  <a:cubicBezTo>
                    <a:pt x="3252558" y="3246854"/>
                    <a:pt x="3254923" y="3252477"/>
                    <a:pt x="3259078" y="3256633"/>
                  </a:cubicBezTo>
                  <a:lnTo>
                    <a:pt x="3273747" y="3271303"/>
                  </a:lnTo>
                  <a:cubicBezTo>
                    <a:pt x="3274562" y="3273748"/>
                    <a:pt x="3274913" y="3276400"/>
                    <a:pt x="3276192" y="3278637"/>
                  </a:cubicBezTo>
                  <a:cubicBezTo>
                    <a:pt x="3278214" y="3282175"/>
                    <a:pt x="3280801" y="3285388"/>
                    <a:pt x="3283527" y="3288417"/>
                  </a:cubicBezTo>
                  <a:cubicBezTo>
                    <a:pt x="3296089" y="3302376"/>
                    <a:pt x="3294220" y="3300437"/>
                    <a:pt x="3305531" y="3307976"/>
                  </a:cubicBezTo>
                  <a:cubicBezTo>
                    <a:pt x="3310207" y="3322003"/>
                    <a:pt x="3304628" y="3308911"/>
                    <a:pt x="3315311" y="3322646"/>
                  </a:cubicBezTo>
                  <a:cubicBezTo>
                    <a:pt x="3318919" y="3327285"/>
                    <a:pt x="3321831" y="3332425"/>
                    <a:pt x="3325091" y="3337315"/>
                  </a:cubicBezTo>
                  <a:cubicBezTo>
                    <a:pt x="3326721" y="3339760"/>
                    <a:pt x="3329051" y="3341862"/>
                    <a:pt x="3329980" y="3344650"/>
                  </a:cubicBezTo>
                  <a:cubicBezTo>
                    <a:pt x="3330795" y="3347095"/>
                    <a:pt x="3330603" y="3350163"/>
                    <a:pt x="3332425" y="3351985"/>
                  </a:cubicBezTo>
                  <a:cubicBezTo>
                    <a:pt x="3334247" y="3353807"/>
                    <a:pt x="3337315" y="3353615"/>
                    <a:pt x="3339760" y="3354430"/>
                  </a:cubicBezTo>
                  <a:cubicBezTo>
                    <a:pt x="3340575" y="3356875"/>
                    <a:pt x="3341052" y="3359460"/>
                    <a:pt x="3342205" y="3361765"/>
                  </a:cubicBezTo>
                  <a:cubicBezTo>
                    <a:pt x="3343991" y="3365336"/>
                    <a:pt x="3352772" y="3376669"/>
                    <a:pt x="3354430" y="3378879"/>
                  </a:cubicBezTo>
                  <a:cubicBezTo>
                    <a:pt x="3355245" y="3381324"/>
                    <a:pt x="3355723" y="3383909"/>
                    <a:pt x="3356875" y="3386214"/>
                  </a:cubicBezTo>
                  <a:cubicBezTo>
                    <a:pt x="3358189" y="3388842"/>
                    <a:pt x="3360607" y="3390848"/>
                    <a:pt x="3361764" y="3393549"/>
                  </a:cubicBezTo>
                  <a:cubicBezTo>
                    <a:pt x="3362742" y="3395830"/>
                    <a:pt x="3364752" y="3407809"/>
                    <a:pt x="3366654" y="3410663"/>
                  </a:cubicBezTo>
                  <a:cubicBezTo>
                    <a:pt x="3368572" y="3413540"/>
                    <a:pt x="3371739" y="3415373"/>
                    <a:pt x="3373989" y="3417998"/>
                  </a:cubicBezTo>
                  <a:cubicBezTo>
                    <a:pt x="3378535" y="3423302"/>
                    <a:pt x="3382345" y="3429310"/>
                    <a:pt x="3386214" y="3435112"/>
                  </a:cubicBezTo>
                  <a:cubicBezTo>
                    <a:pt x="3386998" y="3438249"/>
                    <a:pt x="3389348" y="3448717"/>
                    <a:pt x="3391103" y="3452227"/>
                  </a:cubicBezTo>
                  <a:cubicBezTo>
                    <a:pt x="3392417" y="3454855"/>
                    <a:pt x="3394363" y="3457116"/>
                    <a:pt x="3395993" y="3459561"/>
                  </a:cubicBezTo>
                  <a:cubicBezTo>
                    <a:pt x="3396808" y="3462821"/>
                    <a:pt x="3396771" y="3466423"/>
                    <a:pt x="3398438" y="3469341"/>
                  </a:cubicBezTo>
                  <a:cubicBezTo>
                    <a:pt x="3400154" y="3472343"/>
                    <a:pt x="3403559" y="3474020"/>
                    <a:pt x="3405773" y="3476676"/>
                  </a:cubicBezTo>
                  <a:cubicBezTo>
                    <a:pt x="3407654" y="3478933"/>
                    <a:pt x="3409033" y="3481566"/>
                    <a:pt x="3410663" y="3484011"/>
                  </a:cubicBezTo>
                  <a:cubicBezTo>
                    <a:pt x="3411904" y="3488975"/>
                    <a:pt x="3413448" y="3496214"/>
                    <a:pt x="3415553" y="3501125"/>
                  </a:cubicBezTo>
                  <a:cubicBezTo>
                    <a:pt x="3416989" y="3504475"/>
                    <a:pt x="3419006" y="3507555"/>
                    <a:pt x="3420442" y="3510905"/>
                  </a:cubicBezTo>
                  <a:cubicBezTo>
                    <a:pt x="3421457" y="3513274"/>
                    <a:pt x="3421982" y="3515827"/>
                    <a:pt x="3422887" y="3518240"/>
                  </a:cubicBezTo>
                  <a:cubicBezTo>
                    <a:pt x="3424428" y="3522349"/>
                    <a:pt x="3426147" y="3526389"/>
                    <a:pt x="3427777" y="3530464"/>
                  </a:cubicBezTo>
                  <a:cubicBezTo>
                    <a:pt x="3433150" y="3562702"/>
                    <a:pt x="3427167" y="3551554"/>
                    <a:pt x="3437557" y="3567138"/>
                  </a:cubicBezTo>
                  <a:cubicBezTo>
                    <a:pt x="3438372" y="3571213"/>
                    <a:pt x="3438543" y="3575472"/>
                    <a:pt x="3440002" y="3579363"/>
                  </a:cubicBezTo>
                  <a:cubicBezTo>
                    <a:pt x="3441034" y="3582114"/>
                    <a:pt x="3443578" y="3584069"/>
                    <a:pt x="3444892" y="3586697"/>
                  </a:cubicBezTo>
                  <a:cubicBezTo>
                    <a:pt x="3455021" y="3606955"/>
                    <a:pt x="3438206" y="3580333"/>
                    <a:pt x="3452226" y="3601367"/>
                  </a:cubicBezTo>
                  <a:cubicBezTo>
                    <a:pt x="3453856" y="3607887"/>
                    <a:pt x="3453388" y="3615334"/>
                    <a:pt x="3457116" y="3620926"/>
                  </a:cubicBezTo>
                  <a:cubicBezTo>
                    <a:pt x="3466515" y="3635024"/>
                    <a:pt x="3458376" y="3621423"/>
                    <a:pt x="3464451" y="3635596"/>
                  </a:cubicBezTo>
                  <a:cubicBezTo>
                    <a:pt x="3465887" y="3638946"/>
                    <a:pt x="3467905" y="3642025"/>
                    <a:pt x="3469341" y="3645375"/>
                  </a:cubicBezTo>
                  <a:cubicBezTo>
                    <a:pt x="3470356" y="3647744"/>
                    <a:pt x="3470633" y="3650405"/>
                    <a:pt x="3471786" y="3652710"/>
                  </a:cubicBezTo>
                  <a:cubicBezTo>
                    <a:pt x="3473100" y="3655338"/>
                    <a:pt x="3475362" y="3657417"/>
                    <a:pt x="3476676" y="3660045"/>
                  </a:cubicBezTo>
                  <a:cubicBezTo>
                    <a:pt x="3481438" y="3669569"/>
                    <a:pt x="3476861" y="3666182"/>
                    <a:pt x="3481565" y="3677159"/>
                  </a:cubicBezTo>
                  <a:cubicBezTo>
                    <a:pt x="3482722" y="3679860"/>
                    <a:pt x="3485141" y="3681866"/>
                    <a:pt x="3486455" y="3684494"/>
                  </a:cubicBezTo>
                  <a:cubicBezTo>
                    <a:pt x="3487608" y="3686799"/>
                    <a:pt x="3487747" y="3689524"/>
                    <a:pt x="3488900" y="3691829"/>
                  </a:cubicBezTo>
                  <a:cubicBezTo>
                    <a:pt x="3490214" y="3694457"/>
                    <a:pt x="3492476" y="3696536"/>
                    <a:pt x="3493790" y="3699164"/>
                  </a:cubicBezTo>
                  <a:cubicBezTo>
                    <a:pt x="3498548" y="3708680"/>
                    <a:pt x="3493979" y="3705310"/>
                    <a:pt x="3498680" y="3716278"/>
                  </a:cubicBezTo>
                  <a:cubicBezTo>
                    <a:pt x="3499838" y="3718979"/>
                    <a:pt x="3502256" y="3720985"/>
                    <a:pt x="3503570" y="3723613"/>
                  </a:cubicBezTo>
                  <a:cubicBezTo>
                    <a:pt x="3504723" y="3725918"/>
                    <a:pt x="3504736" y="3728710"/>
                    <a:pt x="3506015" y="3730948"/>
                  </a:cubicBezTo>
                  <a:cubicBezTo>
                    <a:pt x="3508036" y="3734486"/>
                    <a:pt x="3510981" y="3737411"/>
                    <a:pt x="3513349" y="3740727"/>
                  </a:cubicBezTo>
                  <a:cubicBezTo>
                    <a:pt x="3515057" y="3743118"/>
                    <a:pt x="3516781" y="3745511"/>
                    <a:pt x="3518239" y="3748062"/>
                  </a:cubicBezTo>
                  <a:cubicBezTo>
                    <a:pt x="3530642" y="3769767"/>
                    <a:pt x="3516110" y="3747315"/>
                    <a:pt x="3528019" y="3765176"/>
                  </a:cubicBezTo>
                  <a:cubicBezTo>
                    <a:pt x="3528834" y="3767621"/>
                    <a:pt x="3528854" y="3770499"/>
                    <a:pt x="3530464" y="3772511"/>
                  </a:cubicBezTo>
                  <a:cubicBezTo>
                    <a:pt x="3541060" y="3785757"/>
                    <a:pt x="3535353" y="3768231"/>
                    <a:pt x="3542688" y="3784736"/>
                  </a:cubicBezTo>
                  <a:cubicBezTo>
                    <a:pt x="3548779" y="3798441"/>
                    <a:pt x="3544564" y="3797255"/>
                    <a:pt x="3552468" y="3806740"/>
                  </a:cubicBezTo>
                  <a:cubicBezTo>
                    <a:pt x="3554682" y="3809396"/>
                    <a:pt x="3557358" y="3811630"/>
                    <a:pt x="3559803" y="3814075"/>
                  </a:cubicBezTo>
                  <a:cubicBezTo>
                    <a:pt x="3565410" y="3830896"/>
                    <a:pt x="3557739" y="3810462"/>
                    <a:pt x="3569583" y="3831189"/>
                  </a:cubicBezTo>
                  <a:cubicBezTo>
                    <a:pt x="3576851" y="3843909"/>
                    <a:pt x="3565441" y="3834134"/>
                    <a:pt x="3579362" y="3843414"/>
                  </a:cubicBezTo>
                  <a:cubicBezTo>
                    <a:pt x="3580992" y="3845859"/>
                    <a:pt x="3582938" y="3848121"/>
                    <a:pt x="3584252" y="3850749"/>
                  </a:cubicBezTo>
                  <a:cubicBezTo>
                    <a:pt x="3585405" y="3853054"/>
                    <a:pt x="3585268" y="3855939"/>
                    <a:pt x="3586697" y="3858083"/>
                  </a:cubicBezTo>
                  <a:cubicBezTo>
                    <a:pt x="3588615" y="3860960"/>
                    <a:pt x="3591587" y="3862973"/>
                    <a:pt x="3594032" y="3865418"/>
                  </a:cubicBezTo>
                  <a:cubicBezTo>
                    <a:pt x="3599367" y="3881422"/>
                    <a:pt x="3591958" y="3865714"/>
                    <a:pt x="3603811" y="3875198"/>
                  </a:cubicBezTo>
                  <a:cubicBezTo>
                    <a:pt x="3606106" y="3877034"/>
                    <a:pt x="3607508" y="3879848"/>
                    <a:pt x="3608701" y="3882533"/>
                  </a:cubicBezTo>
                  <a:cubicBezTo>
                    <a:pt x="3610794" y="3887243"/>
                    <a:pt x="3608701" y="3895572"/>
                    <a:pt x="3613591" y="3897202"/>
                  </a:cubicBezTo>
                  <a:lnTo>
                    <a:pt x="3620926" y="3899647"/>
                  </a:lnTo>
                  <a:cubicBezTo>
                    <a:pt x="3622556" y="3902092"/>
                    <a:pt x="3624502" y="3904354"/>
                    <a:pt x="3625816" y="3906982"/>
                  </a:cubicBezTo>
                  <a:cubicBezTo>
                    <a:pt x="3626969" y="3909287"/>
                    <a:pt x="3626439" y="3912495"/>
                    <a:pt x="3628261" y="3914317"/>
                  </a:cubicBezTo>
                  <a:cubicBezTo>
                    <a:pt x="3630083" y="3916139"/>
                    <a:pt x="3633150" y="3915946"/>
                    <a:pt x="3635595" y="3916761"/>
                  </a:cubicBezTo>
                  <a:cubicBezTo>
                    <a:pt x="3636410" y="3919206"/>
                    <a:pt x="3636218" y="3922274"/>
                    <a:pt x="3638040" y="3924096"/>
                  </a:cubicBezTo>
                  <a:cubicBezTo>
                    <a:pt x="3642196" y="3928252"/>
                    <a:pt x="3652710" y="3933876"/>
                    <a:pt x="3652710" y="3933876"/>
                  </a:cubicBezTo>
                  <a:cubicBezTo>
                    <a:pt x="3657469" y="3948154"/>
                    <a:pt x="3651431" y="3935043"/>
                    <a:pt x="3662489" y="3946101"/>
                  </a:cubicBezTo>
                  <a:cubicBezTo>
                    <a:pt x="3673547" y="3957159"/>
                    <a:pt x="3660436" y="3951121"/>
                    <a:pt x="3674714" y="3955880"/>
                  </a:cubicBezTo>
                  <a:cubicBezTo>
                    <a:pt x="3681234" y="3975440"/>
                    <a:pt x="3671454" y="3952620"/>
                    <a:pt x="3684494" y="3965660"/>
                  </a:cubicBezTo>
                  <a:cubicBezTo>
                    <a:pt x="3686316" y="3967482"/>
                    <a:pt x="3684959" y="3971345"/>
                    <a:pt x="3686939" y="3972995"/>
                  </a:cubicBezTo>
                  <a:cubicBezTo>
                    <a:pt x="3690310" y="3975804"/>
                    <a:pt x="3695153" y="3976102"/>
                    <a:pt x="3699163" y="3977884"/>
                  </a:cubicBezTo>
                  <a:cubicBezTo>
                    <a:pt x="3702494" y="3979364"/>
                    <a:pt x="3705683" y="3981144"/>
                    <a:pt x="3708943" y="3982774"/>
                  </a:cubicBezTo>
                  <a:cubicBezTo>
                    <a:pt x="3709758" y="3985219"/>
                    <a:pt x="3709778" y="3988097"/>
                    <a:pt x="3711388" y="3990109"/>
                  </a:cubicBezTo>
                  <a:cubicBezTo>
                    <a:pt x="3714835" y="3994417"/>
                    <a:pt x="3721225" y="3995833"/>
                    <a:pt x="3726057" y="3997444"/>
                  </a:cubicBezTo>
                  <a:cubicBezTo>
                    <a:pt x="3726872" y="3999889"/>
                    <a:pt x="3726680" y="4002957"/>
                    <a:pt x="3728502" y="4004779"/>
                  </a:cubicBezTo>
                  <a:cubicBezTo>
                    <a:pt x="3730324" y="4006601"/>
                    <a:pt x="3733532" y="4006072"/>
                    <a:pt x="3735837" y="4007224"/>
                  </a:cubicBezTo>
                  <a:cubicBezTo>
                    <a:pt x="3754796" y="4016702"/>
                    <a:pt x="3732070" y="4008412"/>
                    <a:pt x="3750507" y="4014558"/>
                  </a:cubicBezTo>
                  <a:cubicBezTo>
                    <a:pt x="3756288" y="4020340"/>
                    <a:pt x="3760301" y="4025045"/>
                    <a:pt x="3767621" y="4029228"/>
                  </a:cubicBezTo>
                  <a:cubicBezTo>
                    <a:pt x="3783587" y="4038352"/>
                    <a:pt x="3765334" y="4022706"/>
                    <a:pt x="3784735" y="4036563"/>
                  </a:cubicBezTo>
                  <a:cubicBezTo>
                    <a:pt x="3787549" y="4038573"/>
                    <a:pt x="3789048" y="4042218"/>
                    <a:pt x="3792070" y="4043897"/>
                  </a:cubicBezTo>
                  <a:cubicBezTo>
                    <a:pt x="3796576" y="4046400"/>
                    <a:pt x="3802130" y="4046482"/>
                    <a:pt x="3806740" y="4048787"/>
                  </a:cubicBezTo>
                  <a:cubicBezTo>
                    <a:pt x="3810000" y="4050417"/>
                    <a:pt x="3813169" y="4052241"/>
                    <a:pt x="3816519" y="4053677"/>
                  </a:cubicBezTo>
                  <a:cubicBezTo>
                    <a:pt x="3818888" y="4054692"/>
                    <a:pt x="3821549" y="4054969"/>
                    <a:pt x="3823854" y="4056122"/>
                  </a:cubicBezTo>
                  <a:cubicBezTo>
                    <a:pt x="3840739" y="4064564"/>
                    <a:pt x="3820615" y="4058368"/>
                    <a:pt x="3840969" y="4063457"/>
                  </a:cubicBezTo>
                  <a:cubicBezTo>
                    <a:pt x="3843414" y="4065087"/>
                    <a:pt x="3845675" y="4067033"/>
                    <a:pt x="3848303" y="4068347"/>
                  </a:cubicBezTo>
                  <a:cubicBezTo>
                    <a:pt x="3850608" y="4069499"/>
                    <a:pt x="3853626" y="4069181"/>
                    <a:pt x="3855638" y="4070791"/>
                  </a:cubicBezTo>
                  <a:cubicBezTo>
                    <a:pt x="3871230" y="4083263"/>
                    <a:pt x="3845772" y="4075175"/>
                    <a:pt x="3872753" y="4080571"/>
                  </a:cubicBezTo>
                  <a:cubicBezTo>
                    <a:pt x="3907330" y="4097861"/>
                    <a:pt x="3844352" y="4067253"/>
                    <a:pt x="3902092" y="4090351"/>
                  </a:cubicBezTo>
                  <a:cubicBezTo>
                    <a:pt x="3906167" y="4091981"/>
                    <a:pt x="3910058" y="4094177"/>
                    <a:pt x="3914316" y="4095241"/>
                  </a:cubicBezTo>
                  <a:cubicBezTo>
                    <a:pt x="3919907" y="4096639"/>
                    <a:pt x="3925780" y="4096556"/>
                    <a:pt x="3931431" y="4097686"/>
                  </a:cubicBezTo>
                  <a:cubicBezTo>
                    <a:pt x="3938021" y="4099004"/>
                    <a:pt x="3944372" y="4101407"/>
                    <a:pt x="3950990" y="4102575"/>
                  </a:cubicBezTo>
                  <a:cubicBezTo>
                    <a:pt x="3958258" y="4103857"/>
                    <a:pt x="3965705" y="4103869"/>
                    <a:pt x="3972994" y="4105020"/>
                  </a:cubicBezTo>
                  <a:cubicBezTo>
                    <a:pt x="3981203" y="4106316"/>
                    <a:pt x="3989196" y="4108879"/>
                    <a:pt x="3997443" y="4109910"/>
                  </a:cubicBezTo>
                  <a:cubicBezTo>
                    <a:pt x="4025955" y="4113474"/>
                    <a:pt x="4110024" y="4114532"/>
                    <a:pt x="4119689" y="4114800"/>
                  </a:cubicBezTo>
                  <a:cubicBezTo>
                    <a:pt x="4145675" y="4121296"/>
                    <a:pt x="4147750" y="4122302"/>
                    <a:pt x="4180812" y="4127025"/>
                  </a:cubicBezTo>
                  <a:cubicBezTo>
                    <a:pt x="4186517" y="4127840"/>
                    <a:pt x="4192263" y="4128408"/>
                    <a:pt x="4197927" y="4129470"/>
                  </a:cubicBezTo>
                  <a:cubicBezTo>
                    <a:pt x="4228802" y="4135258"/>
                    <a:pt x="4212348" y="4134940"/>
                    <a:pt x="4246825" y="4136804"/>
                  </a:cubicBezTo>
                  <a:lnTo>
                    <a:pt x="4400855" y="4144139"/>
                  </a:lnTo>
                  <a:cubicBezTo>
                    <a:pt x="4405745" y="4144954"/>
                    <a:pt x="4410609" y="4145943"/>
                    <a:pt x="4415525" y="4146584"/>
                  </a:cubicBezTo>
                  <a:cubicBezTo>
                    <a:pt x="4446439" y="4150616"/>
                    <a:pt x="4477425" y="4153263"/>
                    <a:pt x="4508432" y="4156364"/>
                  </a:cubicBezTo>
                  <a:cubicBezTo>
                    <a:pt x="4538785" y="4166480"/>
                    <a:pt x="4512980" y="4159309"/>
                    <a:pt x="4567110" y="4163698"/>
                  </a:cubicBezTo>
                  <a:cubicBezTo>
                    <a:pt x="4582629" y="4164956"/>
                    <a:pt x="4598079" y="4166958"/>
                    <a:pt x="4613563" y="4168588"/>
                  </a:cubicBezTo>
                  <a:cubicBezTo>
                    <a:pt x="4618120" y="4168493"/>
                    <a:pt x="4764442" y="4166134"/>
                    <a:pt x="4794487" y="4163698"/>
                  </a:cubicBezTo>
                  <a:cubicBezTo>
                    <a:pt x="4803569" y="4162962"/>
                    <a:pt x="4812318" y="4159746"/>
                    <a:pt x="4821381" y="4158809"/>
                  </a:cubicBezTo>
                  <a:cubicBezTo>
                    <a:pt x="4835995" y="4157297"/>
                    <a:pt x="4850725" y="4157253"/>
                    <a:pt x="4865390" y="4156364"/>
                  </a:cubicBezTo>
                  <a:lnTo>
                    <a:pt x="4902064" y="4153919"/>
                  </a:lnTo>
                  <a:cubicBezTo>
                    <a:pt x="5050943" y="4155324"/>
                    <a:pt x="5205023" y="4158686"/>
                    <a:pt x="5354374" y="4153919"/>
                  </a:cubicBezTo>
                  <a:cubicBezTo>
                    <a:pt x="5366701" y="4153526"/>
                    <a:pt x="5378810" y="4150559"/>
                    <a:pt x="5391048" y="4149029"/>
                  </a:cubicBezTo>
                  <a:cubicBezTo>
                    <a:pt x="5398371" y="4148114"/>
                    <a:pt x="5405763" y="4147735"/>
                    <a:pt x="5413052" y="4146584"/>
                  </a:cubicBezTo>
                  <a:cubicBezTo>
                    <a:pt x="5421261" y="4145288"/>
                    <a:pt x="5429241" y="4142612"/>
                    <a:pt x="5437501" y="4141694"/>
                  </a:cubicBezTo>
                  <a:cubicBezTo>
                    <a:pt x="5451295" y="4140161"/>
                    <a:pt x="5465210" y="4140064"/>
                    <a:pt x="5479065" y="4139249"/>
                  </a:cubicBezTo>
                  <a:cubicBezTo>
                    <a:pt x="5505826" y="4133896"/>
                    <a:pt x="5504866" y="4133620"/>
                    <a:pt x="5547523" y="4131914"/>
                  </a:cubicBezTo>
                  <a:cubicBezTo>
                    <a:pt x="5569509" y="4131035"/>
                    <a:pt x="5591531" y="4131914"/>
                    <a:pt x="5613535" y="4131914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DD68288-D74B-47DA-BD5D-129DC263D4D9}"/>
                </a:ext>
              </a:extLst>
            </p:cNvPr>
            <p:cNvSpPr/>
            <p:nvPr/>
          </p:nvSpPr>
          <p:spPr>
            <a:xfrm>
              <a:off x="4185852" y="5041188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F92EEF2-F7B5-43E9-A178-2565F0E9F8F2}"/>
                </a:ext>
              </a:extLst>
            </p:cNvPr>
            <p:cNvSpPr/>
            <p:nvPr/>
          </p:nvSpPr>
          <p:spPr>
            <a:xfrm>
              <a:off x="5330889" y="6039526"/>
              <a:ext cx="77424" cy="86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4D295FC-F32F-46AE-B07E-BCB356A7D860}"/>
                </a:ext>
              </a:extLst>
            </p:cNvPr>
            <p:cNvSpPr txBox="1"/>
            <p:nvPr/>
          </p:nvSpPr>
          <p:spPr>
            <a:xfrm>
              <a:off x="3136525" y="5361940"/>
              <a:ext cx="1573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rPr>
                <a:t>…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7F69E38-6DF1-4157-BA20-D0C78CABD88F}"/>
              </a:ext>
            </a:extLst>
          </p:cNvPr>
          <p:cNvSpPr txBox="1"/>
          <p:nvPr/>
        </p:nvSpPr>
        <p:spPr>
          <a:xfrm>
            <a:off x="6989869" y="1838464"/>
            <a:ext cx="48820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Theoretical basis: optimum function of small net is a critical function of large network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FE7B86-F1B1-424D-8DD9-1694D38D3801}"/>
              </a:ext>
            </a:extLst>
          </p:cNvPr>
          <p:cNvSpPr txBox="1"/>
          <p:nvPr/>
        </p:nvSpPr>
        <p:spPr>
          <a:xfrm>
            <a:off x="1170631" y="918757"/>
            <a:ext cx="9850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training goes from small-net optimum to large-net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optimum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9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530A27-9BB5-4833-B982-5ADD77C4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111513"/>
            <a:ext cx="10474712" cy="58689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554961-2762-4D48-A9FD-8942D51627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[16] 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39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1FDBF-F788-0649-9007-7D90BA2E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26" y="1104482"/>
            <a:ext cx="8658860" cy="5115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121B8-A180-D045-ADD3-E0CC2A36C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6" r="1"/>
          <a:stretch/>
        </p:blipFill>
        <p:spPr>
          <a:xfrm>
            <a:off x="367915" y="4752239"/>
            <a:ext cx="2437567" cy="6572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98FE3E-6D17-404A-810D-B9E4F613D18C}"/>
              </a:ext>
            </a:extLst>
          </p:cNvPr>
          <p:cNvGrpSpPr/>
          <p:nvPr/>
        </p:nvGrpSpPr>
        <p:grpSpPr>
          <a:xfrm>
            <a:off x="367915" y="3661891"/>
            <a:ext cx="2001562" cy="995286"/>
            <a:chOff x="10046288" y="4473114"/>
            <a:chExt cx="2001562" cy="995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BA563-0BBD-2C4E-B6FC-6B0D79E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6288" y="4473114"/>
              <a:ext cx="2001562" cy="450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ACAC3D-3843-7A49-A432-8111B51D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9044" y="5018288"/>
              <a:ext cx="1716050" cy="45011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858500" cy="6350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Typical cases across the phase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DFEAE3-38FC-5B44-A854-486E6896B9A6}"/>
              </a:ext>
            </a:extLst>
          </p:cNvPr>
          <p:cNvSpPr txBox="1"/>
          <p:nvPr/>
        </p:nvSpPr>
        <p:spPr>
          <a:xfrm>
            <a:off x="3251873" y="812347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regime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C4854-81A5-284B-A728-52171204C534}"/>
              </a:ext>
            </a:extLst>
          </p:cNvPr>
          <p:cNvSpPr txBox="1"/>
          <p:nvPr/>
        </p:nvSpPr>
        <p:spPr>
          <a:xfrm>
            <a:off x="6405849" y="812347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critical regime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7304F-7A19-E142-9A01-0CDAE677DCD4}"/>
              </a:ext>
            </a:extLst>
          </p:cNvPr>
          <p:cNvSpPr txBox="1"/>
          <p:nvPr/>
        </p:nvSpPr>
        <p:spPr>
          <a:xfrm>
            <a:off x="9343835" y="813240"/>
            <a:ext cx="224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condensed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ADF44E-DF64-6842-A6E2-304CE4025F3F}"/>
                  </a:ext>
                </a:extLst>
              </p:cNvPr>
              <p:cNvSpPr txBox="1"/>
              <p:nvPr/>
            </p:nvSpPr>
            <p:spPr>
              <a:xfrm>
                <a:off x="1340841" y="1885572"/>
                <a:ext cx="9118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ADF44E-DF64-6842-A6E2-304CE4025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841" y="1885572"/>
                <a:ext cx="911853" cy="369332"/>
              </a:xfrm>
              <a:prstGeom prst="rect">
                <a:avLst/>
              </a:prstGeom>
              <a:blipFill>
                <a:blip r:embed="rId6"/>
                <a:stretch>
                  <a:fillRect l="-6849" r="-68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4DE80E0-8B41-2FA9-7542-EF00F7C83201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14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1D5D-6688-6CDD-C609-0DC00D81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82042-A807-DC93-7693-C492CAC5D0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26745"/>
            <a:ext cx="12192000" cy="66040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</a:t>
            </a:r>
            <a:r>
              <a:rPr kumimoji="0" lang="en-US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tend to condensation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56AFFC0-E9A8-0E87-258E-1A871B634C5A}"/>
              </a:ext>
            </a:extLst>
          </p:cNvPr>
          <p:cNvSpPr txBox="1">
            <a:spLocks/>
          </p:cNvSpPr>
          <p:nvPr/>
        </p:nvSpPr>
        <p:spPr>
          <a:xfrm>
            <a:off x="0" y="4022209"/>
            <a:ext cx="12192000" cy="660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 defTabSz="457200">
              <a:spcBef>
                <a:spcPts val="0"/>
              </a:spcBef>
              <a:defRPr/>
            </a:pPr>
            <a:r>
              <a:rPr lang="en-US" altLang="zh-CN" sz="4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Large </a:t>
            </a:r>
            <a:r>
              <a:rPr lang="en-US" altLang="zh-CN" sz="44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ini</a:t>
            </a:r>
            <a:r>
              <a:rPr lang="en-US" altLang="zh-CN" sz="4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tend to linear</a:t>
            </a:r>
          </a:p>
        </p:txBody>
      </p:sp>
    </p:spTree>
    <p:extLst>
      <p:ext uri="{BB962C8B-B14F-4D97-AF65-F5344CB8AC3E}">
        <p14:creationId xmlns:p14="http://schemas.microsoft.com/office/powerpoint/2010/main" val="818427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0999-2FF2-AEEE-E5AE-C455A9206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60DB3-1D0A-1F77-CDE8-B4962F0267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934463"/>
            <a:ext cx="12192000" cy="66040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small or how large?</a:t>
            </a:r>
          </a:p>
        </p:txBody>
      </p:sp>
    </p:spTree>
    <p:extLst>
      <p:ext uri="{BB962C8B-B14F-4D97-AF65-F5344CB8AC3E}">
        <p14:creationId xmlns:p14="http://schemas.microsoft.com/office/powerpoint/2010/main" val="422234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9543E-FDE0-C507-68A5-8AFA31164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B8CDC-EE70-8829-15B8-B3DBF7A3A6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65425"/>
            <a:ext cx="12156440" cy="95313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How hyperparameters affect training?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CD0B440-04F0-8E32-CE49-F961EBADB0C0}"/>
              </a:ext>
            </a:extLst>
          </p:cNvPr>
          <p:cNvSpPr txBox="1">
            <a:spLocks/>
          </p:cNvSpPr>
          <p:nvPr/>
        </p:nvSpPr>
        <p:spPr>
          <a:xfrm>
            <a:off x="838200" y="983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diagram</a:t>
            </a:r>
            <a:endParaRPr lang="en-US" altLang="zh-CN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144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71365A2-FE80-3AA4-C229-3D9F48B5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932" y="1094271"/>
            <a:ext cx="4170135" cy="12730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560965-3847-6DCC-9288-847EE95C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77" y="2945484"/>
            <a:ext cx="6215743" cy="146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59EA24-8547-2C4F-9DA9-9AA858B21783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552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FF2-4306-496E-9245-5A547007AE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8960" y="149323"/>
            <a:ext cx="7886700" cy="442913"/>
          </a:xfrm>
        </p:spPr>
        <p:txBody>
          <a:bodyPr>
            <a:noAutofit/>
          </a:bodyPr>
          <a:lstStyle/>
          <a:p>
            <a:pPr algn="ctr"/>
            <a:r>
              <a:rPr lang="en-US" altLang="zh-CN" b="1" dirty="0"/>
              <a:t>Setup</a:t>
            </a:r>
            <a:endParaRPr lang="zh-CN" alt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353DDC-177A-CF4A-9CD7-95266CADCC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150" y="888377"/>
            <a:ext cx="10515600" cy="4959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layer </a:t>
            </a:r>
            <a:r>
              <a:rPr lang="en-US" dirty="0" err="1"/>
              <a:t>ReLU</a:t>
            </a:r>
            <a:r>
              <a:rPr lang="en-US" dirty="0"/>
              <a:t> network at infinite-width limit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Normalized gradient flow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Scaling parameters and infinite-width limit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A0D8C-C4A5-6445-91F6-AFB28212C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30" y="1397242"/>
            <a:ext cx="3352336" cy="9065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B1069B-A252-4849-B456-431CBCBCC291}"/>
              </a:ext>
            </a:extLst>
          </p:cNvPr>
          <p:cNvSpPr/>
          <p:nvPr/>
        </p:nvSpPr>
        <p:spPr>
          <a:xfrm>
            <a:off x="2949226" y="1852892"/>
            <a:ext cx="314892" cy="327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89B3F9-4058-9845-9745-4D4C24F9A7A3}"/>
              </a:ext>
            </a:extLst>
          </p:cNvPr>
          <p:cNvGrpSpPr/>
          <p:nvPr/>
        </p:nvGrpSpPr>
        <p:grpSpPr>
          <a:xfrm>
            <a:off x="5637116" y="1589253"/>
            <a:ext cx="4464554" cy="465830"/>
            <a:chOff x="5785096" y="1934959"/>
            <a:chExt cx="4464554" cy="4658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EE718-6672-A94D-87D6-5F9FA9080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341"/>
            <a:stretch/>
          </p:blipFill>
          <p:spPr>
            <a:xfrm>
              <a:off x="5785096" y="1939262"/>
              <a:ext cx="4464554" cy="4615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0CD5E2-73EA-1240-908E-F612218DA3BC}"/>
                </a:ext>
              </a:extLst>
            </p:cNvPr>
            <p:cNvSpPr/>
            <p:nvPr/>
          </p:nvSpPr>
          <p:spPr>
            <a:xfrm>
              <a:off x="7270788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8FEED6-C477-0940-9A4E-DA3B4FB1C38A}"/>
                </a:ext>
              </a:extLst>
            </p:cNvPr>
            <p:cNvSpPr/>
            <p:nvPr/>
          </p:nvSpPr>
          <p:spPr>
            <a:xfrm>
              <a:off x="9473019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5439D2B-123D-0E4E-8856-8BC57DDF3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630" y="2738814"/>
            <a:ext cx="4681001" cy="609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C68807-86AF-514D-B263-523DBB2D7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016" y="3400195"/>
            <a:ext cx="6817402" cy="16329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29B66-F7E8-6B42-A29C-2D765069B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767" y="5544363"/>
            <a:ext cx="2749809" cy="721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126FD6-4A5E-3C47-8172-629D907C8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637" y="5544363"/>
            <a:ext cx="4285163" cy="690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426AC-9D24-E94B-A363-ED9C718FB88F}"/>
                  </a:ext>
                </a:extLst>
              </p:cNvPr>
              <p:cNvSpPr txBox="1"/>
              <p:nvPr/>
            </p:nvSpPr>
            <p:spPr>
              <a:xfrm>
                <a:off x="10534281" y="1397242"/>
                <a:ext cx="165771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E6E6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426AC-9D24-E94B-A363-ED9C718F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281" y="1397242"/>
                <a:ext cx="1657719" cy="736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15">
            <a:extLst>
              <a:ext uri="{FF2B5EF4-FFF2-40B4-BE49-F238E27FC236}">
                <a16:creationId xmlns:a16="http://schemas.microsoft.com/office/drawing/2014/main" id="{AE0850B0-25F2-4137-96E3-F62F7CD7C3C6}"/>
              </a:ext>
            </a:extLst>
          </p:cNvPr>
          <p:cNvSpPr txBox="1"/>
          <p:nvPr/>
        </p:nvSpPr>
        <p:spPr>
          <a:xfrm>
            <a:off x="58420" y="6355628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01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AE19-445E-3049-8BA6-D01418E9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165" y="77627"/>
            <a:ext cx="10515600" cy="6318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Phase diagram</a:t>
            </a:r>
          </a:p>
        </p:txBody>
      </p:sp>
      <p:pic>
        <p:nvPicPr>
          <p:cNvPr id="1026" name="Picture 2" descr="phase diagram">
            <a:extLst>
              <a:ext uri="{FF2B5EF4-FFF2-40B4-BE49-F238E27FC236}">
                <a16:creationId xmlns:a16="http://schemas.microsoft.com/office/drawing/2014/main" id="{1B10E43B-6817-7243-BD19-B1D6E5CE2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6" y="878637"/>
            <a:ext cx="5060909" cy="371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B2963A-151C-674F-9395-5FEA35B38B92}"/>
                  </a:ext>
                </a:extLst>
              </p:cNvPr>
              <p:cNvSpPr txBox="1"/>
              <p:nvPr/>
            </p:nvSpPr>
            <p:spPr>
              <a:xfrm>
                <a:off x="5515241" y="964547"/>
                <a:ext cx="614122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 diagram for matter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distinctive states of matter &lt;-&gt; environment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(phase transition happens at infinite size limit)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solid, liquid, gas &lt;-&gt; pressure, temperature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 diagram for two-layer </a:t>
                </a:r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NN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distinctive training dynamics &lt;-&gt; initialization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→∞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&lt;-&gt;?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B2963A-151C-674F-9395-5FEA35B38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41" y="964547"/>
                <a:ext cx="6141229" cy="3416320"/>
              </a:xfrm>
              <a:prstGeom prst="rect">
                <a:avLst/>
              </a:prstGeom>
              <a:blipFill>
                <a:blip r:embed="rId3"/>
                <a:stretch>
                  <a:fillRect l="-1589" t="-1426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F15F7E-0145-C54F-8C53-CA38A28C6CEC}"/>
              </a:ext>
            </a:extLst>
          </p:cNvPr>
          <p:cNvSpPr txBox="1"/>
          <p:nvPr/>
        </p:nvSpPr>
        <p:spPr>
          <a:xfrm>
            <a:off x="252321" y="4423948"/>
            <a:ext cx="10813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coordinates of phase diagram (in analogy to pressure, temperature)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Effectively independent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Dynamical similarity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Differentiation capability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7BD67-0CEB-814B-9F9F-35B464D9E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360" y="4951113"/>
            <a:ext cx="5651500" cy="787400"/>
          </a:xfrm>
          <a:prstGeom prst="rect">
            <a:avLst/>
          </a:prstGeom>
        </p:spPr>
      </p:pic>
      <p:sp>
        <p:nvSpPr>
          <p:cNvPr id="5" name="文本框 15">
            <a:extLst>
              <a:ext uri="{FF2B5EF4-FFF2-40B4-BE49-F238E27FC236}">
                <a16:creationId xmlns:a16="http://schemas.microsoft.com/office/drawing/2014/main" id="{2B7BFE23-534F-B21C-BAEB-3EF1F1BFF163}"/>
              </a:ext>
            </a:extLst>
          </p:cNvPr>
          <p:cNvSpPr txBox="1"/>
          <p:nvPr/>
        </p:nvSpPr>
        <p:spPr>
          <a:xfrm>
            <a:off x="58420" y="6355628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25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3639-2259-534F-ACAA-3A1EF3A2C1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" y="40707"/>
            <a:ext cx="12024360" cy="63341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Initialization methods with their scaling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5BFDD-A260-EF4C-8318-0C8E49B3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"/>
          <a:stretch/>
        </p:blipFill>
        <p:spPr>
          <a:xfrm>
            <a:off x="466351" y="1066965"/>
            <a:ext cx="11063547" cy="5045083"/>
          </a:xfrm>
          <a:prstGeom prst="rect">
            <a:avLst/>
          </a:prstGeom>
        </p:spPr>
      </p:pic>
      <p:sp>
        <p:nvSpPr>
          <p:cNvPr id="4" name="文本框 15">
            <a:extLst>
              <a:ext uri="{FF2B5EF4-FFF2-40B4-BE49-F238E27FC236}">
                <a16:creationId xmlns:a16="http://schemas.microsoft.com/office/drawing/2014/main" id="{B703AFF2-5C8A-10CE-F27C-F9094FCB66F2}"/>
              </a:ext>
            </a:extLst>
          </p:cNvPr>
          <p:cNvSpPr txBox="1"/>
          <p:nvPr/>
        </p:nvSpPr>
        <p:spPr>
          <a:xfrm>
            <a:off x="58420" y="6355628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842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630E0-D0CE-260B-3F63-6B1B1C74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EAD6F-101D-4CB7-4354-9BBB6274F5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98800"/>
            <a:ext cx="12192000" cy="66040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Linear/nonlinear regimes</a:t>
            </a:r>
          </a:p>
        </p:txBody>
      </p:sp>
    </p:spTree>
    <p:extLst>
      <p:ext uri="{BB962C8B-B14F-4D97-AF65-F5344CB8AC3E}">
        <p14:creationId xmlns:p14="http://schemas.microsoft.com/office/powerpoint/2010/main" val="2416823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040" y="52450"/>
            <a:ext cx="10858500" cy="63341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Regime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53079031-B967-8946-8F18-835D26F0FB2B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32681" y="922973"/>
                <a:ext cx="10515600" cy="52324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/>
                  <a:t>Linear regime (with ASI)</a:t>
                </a:r>
              </a:p>
              <a:p>
                <a:endParaRPr lang="en-US" sz="3000" dirty="0"/>
              </a:p>
              <a:p>
                <a:r>
                  <a:rPr lang="en-US" sz="3000" dirty="0"/>
                  <a:t>Relative distance</a:t>
                </a:r>
              </a:p>
              <a:p>
                <a:endParaRPr lang="en-US" sz="3000" dirty="0"/>
              </a:p>
              <a:p>
                <a:endParaRPr lang="en-US" sz="3000" dirty="0"/>
              </a:p>
              <a:p>
                <a:pPr marL="0" indent="0">
                  <a:buNone/>
                </a:pPr>
                <a:r>
                  <a:rPr lang="en-US" sz="3000" dirty="0">
                    <a:solidFill>
                      <a:srgbClr val="0000FF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000" dirty="0">
                    <a:solidFill>
                      <a:srgbClr val="0000FF"/>
                    </a:solidFill>
                  </a:rPr>
                  <a:t>,</a:t>
                </a:r>
              </a:p>
              <a:p>
                <a:r>
                  <a:rPr lang="en-US" sz="3000" dirty="0">
                    <a:solidFill>
                      <a:srgbClr val="0000FF"/>
                    </a:solidFill>
                  </a:rPr>
                  <a:t>Linear regime: </a:t>
                </a:r>
              </a:p>
              <a:p>
                <a:endParaRPr lang="en-US" sz="3000" dirty="0"/>
              </a:p>
              <a:p>
                <a:r>
                  <a:rPr lang="en-US" sz="3000" dirty="0">
                    <a:solidFill>
                      <a:srgbClr val="0000FF"/>
                    </a:solidFill>
                  </a:rPr>
                  <a:t>Condensed regime:</a:t>
                </a:r>
              </a:p>
              <a:p>
                <a:endParaRPr lang="en-US" sz="3000" dirty="0"/>
              </a:p>
              <a:p>
                <a:r>
                  <a:rPr lang="en-US" sz="3000" dirty="0">
                    <a:solidFill>
                      <a:srgbClr val="0000FF"/>
                    </a:solidFill>
                  </a:rPr>
                  <a:t>Critical regime: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53079031-B967-8946-8F18-835D26F0F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32681" y="922973"/>
                <a:ext cx="10515600" cy="5232400"/>
              </a:xfrm>
              <a:blipFill>
                <a:blip r:embed="rId2"/>
                <a:stretch>
                  <a:fillRect l="-1043" t="-1863" b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676F71-39EA-B74B-A400-7BCFEBE29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39"/>
          <a:stretch/>
        </p:blipFill>
        <p:spPr>
          <a:xfrm>
            <a:off x="1692172" y="1322933"/>
            <a:ext cx="4226746" cy="521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0A4867-0B92-CC40-B527-5070E97CB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561" y="2284462"/>
            <a:ext cx="4166185" cy="814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E60B90-B9DB-DD4E-A300-B1BA04026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86" r="1"/>
          <a:stretch/>
        </p:blipFill>
        <p:spPr>
          <a:xfrm>
            <a:off x="8680557" y="1138542"/>
            <a:ext cx="3420941" cy="922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AB184-DF9F-754F-B3E6-BE9D7AAA2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313" y="3724149"/>
            <a:ext cx="2860865" cy="582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91067-E5CE-6040-AB5F-09EAF8924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313" y="4658840"/>
            <a:ext cx="3251374" cy="582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574815-5725-5649-81AA-31FE1A840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6225" y="5584366"/>
            <a:ext cx="3255462" cy="582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5A43F-F1CF-A843-892C-E7B3DF8C3E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2143" y="2403157"/>
            <a:ext cx="2973274" cy="428059"/>
          </a:xfrm>
          <a:prstGeom prst="rect">
            <a:avLst/>
          </a:prstGeom>
        </p:spPr>
      </p:pic>
      <p:sp>
        <p:nvSpPr>
          <p:cNvPr id="6" name="文本框 15">
            <a:extLst>
              <a:ext uri="{FF2B5EF4-FFF2-40B4-BE49-F238E27FC236}">
                <a16:creationId xmlns:a16="http://schemas.microsoft.com/office/drawing/2014/main" id="{7AF19BA2-CD83-FD44-1B5A-B85C2CD6C3A1}"/>
              </a:ext>
            </a:extLst>
          </p:cNvPr>
          <p:cNvSpPr txBox="1"/>
          <p:nvPr/>
        </p:nvSpPr>
        <p:spPr>
          <a:xfrm>
            <a:off x="58420" y="6355628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852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2BD1509-60FF-3F48-B063-2ADDF9FBD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616"/>
            <a:ext cx="10068560" cy="63341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Regime identification through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04B5BC-9B02-BE45-9592-2B6061F647AC}"/>
                  </a:ext>
                </a:extLst>
              </p:cNvPr>
              <p:cNvSpPr txBox="1"/>
              <p:nvPr/>
            </p:nvSpPr>
            <p:spPr>
              <a:xfrm>
                <a:off x="178161" y="1582791"/>
                <a:ext cx="9118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04B5BC-9B02-BE45-9592-2B6061F64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61" y="1582791"/>
                <a:ext cx="911853" cy="369332"/>
              </a:xfrm>
              <a:prstGeom prst="rect">
                <a:avLst/>
              </a:prstGeom>
              <a:blipFill>
                <a:blip r:embed="rId2"/>
                <a:stretch>
                  <a:fillRect l="-6849" r="-821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379D6C5-32AB-EF40-A1B2-C0D74BE0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517"/>
            <a:ext cx="12192000" cy="2806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57745-7043-634F-B123-84FEE7EB4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792" y="1289850"/>
            <a:ext cx="2688984" cy="717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9A549D0-E9F8-60B8-D380-BBDEB608CE61}"/>
                  </a:ext>
                </a:extLst>
              </p:cNvPr>
              <p:cNvSpPr txBox="1"/>
              <p:nvPr/>
            </p:nvSpPr>
            <p:spPr>
              <a:xfrm>
                <a:off x="8551333" y="5350010"/>
                <a:ext cx="2951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9A549D0-E9F8-60B8-D380-BBDEB608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333" y="5350010"/>
                <a:ext cx="2951976" cy="369332"/>
              </a:xfrm>
              <a:prstGeom prst="rect">
                <a:avLst/>
              </a:prstGeom>
              <a:blipFill>
                <a:blip r:embed="rId5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D39743-C3C0-A445-9160-F22B680948FC}"/>
                  </a:ext>
                </a:extLst>
              </p:cNvPr>
              <p:cNvSpPr txBox="1"/>
              <p:nvPr/>
            </p:nvSpPr>
            <p:spPr>
              <a:xfrm>
                <a:off x="8221134" y="5759817"/>
                <a:ext cx="411190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D39743-C3C0-A445-9160-F22B68094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34" y="5759817"/>
                <a:ext cx="4111909" cy="392993"/>
              </a:xfrm>
              <a:prstGeom prst="rect">
                <a:avLst/>
              </a:prstGeom>
              <a:blipFill>
                <a:blip r:embed="rId6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9D3CB841-2A2A-D001-BD0C-B6E1451BF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24" y="5159240"/>
            <a:ext cx="5651500" cy="78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F59888-F409-AFFB-1E59-1C3E2F410DE9}"/>
                  </a:ext>
                </a:extLst>
              </p:cNvPr>
              <p:cNvSpPr txBox="1"/>
              <p:nvPr/>
            </p:nvSpPr>
            <p:spPr>
              <a:xfrm>
                <a:off x="7546689" y="4892435"/>
                <a:ext cx="4645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solidFill>
                      <a:schemeClr val="tx2"/>
                    </a:solidFill>
                  </a:rPr>
                  <a:t>The following two case have :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F59888-F409-AFFB-1E59-1C3E2F410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689" y="4892435"/>
                <a:ext cx="4645311" cy="369332"/>
              </a:xfrm>
              <a:prstGeom prst="rect">
                <a:avLst/>
              </a:prstGeom>
              <a:blipFill>
                <a:blip r:embed="rId8"/>
                <a:stretch>
                  <a:fillRect l="-1181" t="-8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EBBEF08-4381-AB5A-912C-4915727B7D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029" y="836576"/>
            <a:ext cx="3352336" cy="906547"/>
          </a:xfrm>
          <a:prstGeom prst="rect">
            <a:avLst/>
          </a:prstGeom>
        </p:spPr>
      </p:pic>
      <p:sp>
        <p:nvSpPr>
          <p:cNvPr id="11" name="Rectangle 12">
            <a:extLst>
              <a:ext uri="{FF2B5EF4-FFF2-40B4-BE49-F238E27FC236}">
                <a16:creationId xmlns:a16="http://schemas.microsoft.com/office/drawing/2014/main" id="{E4D4471F-BE57-1C46-B51D-331DCE0228C3}"/>
              </a:ext>
            </a:extLst>
          </p:cNvPr>
          <p:cNvSpPr/>
          <p:nvPr/>
        </p:nvSpPr>
        <p:spPr>
          <a:xfrm>
            <a:off x="2859625" y="1292226"/>
            <a:ext cx="314892" cy="327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0B395DE3-C3E8-0BB4-969C-4F99559201F4}"/>
              </a:ext>
            </a:extLst>
          </p:cNvPr>
          <p:cNvGrpSpPr/>
          <p:nvPr/>
        </p:nvGrpSpPr>
        <p:grpSpPr>
          <a:xfrm>
            <a:off x="5547515" y="1028587"/>
            <a:ext cx="4464554" cy="465830"/>
            <a:chOff x="5785096" y="1934959"/>
            <a:chExt cx="4464554" cy="465830"/>
          </a:xfrm>
        </p:grpSpPr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83D11E62-AB68-0E4C-5467-3087C4BE4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0341"/>
            <a:stretch/>
          </p:blipFill>
          <p:spPr>
            <a:xfrm>
              <a:off x="5785096" y="1939262"/>
              <a:ext cx="4464554" cy="4615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1C82EE-C888-1649-B601-0E51F726B3BB}"/>
                </a:ext>
              </a:extLst>
            </p:cNvPr>
            <p:cNvSpPr/>
            <p:nvPr/>
          </p:nvSpPr>
          <p:spPr>
            <a:xfrm>
              <a:off x="7270788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F2428A-31AC-713B-8A17-1E9F3F804F0B}"/>
                </a:ext>
              </a:extLst>
            </p:cNvPr>
            <p:cNvSpPr/>
            <p:nvPr/>
          </p:nvSpPr>
          <p:spPr>
            <a:xfrm>
              <a:off x="9473019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文本框 15">
            <a:extLst>
              <a:ext uri="{FF2B5EF4-FFF2-40B4-BE49-F238E27FC236}">
                <a16:creationId xmlns:a16="http://schemas.microsoft.com/office/drawing/2014/main" id="{C1036004-8026-0A78-258C-33422BB38A9F}"/>
              </a:ext>
            </a:extLst>
          </p:cNvPr>
          <p:cNvSpPr txBox="1"/>
          <p:nvPr/>
        </p:nvSpPr>
        <p:spPr>
          <a:xfrm>
            <a:off x="58420" y="6355628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77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0D0E27-AC17-AC46-B66D-6A4395B3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7" y="1519962"/>
            <a:ext cx="5972023" cy="3858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1DC7CE-F044-1043-8AA0-D24729763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96" y="1676541"/>
            <a:ext cx="5525956" cy="3567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E4333-CB67-534B-84DB-8BD7CD7A51DE}"/>
              </a:ext>
            </a:extLst>
          </p:cNvPr>
          <p:cNvSpPr txBox="1"/>
          <p:nvPr/>
        </p:nvSpPr>
        <p:spPr>
          <a:xfrm>
            <a:off x="1707687" y="1150570"/>
            <a:ext cx="293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Synthetic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92560-5E53-A74A-A6FA-D571486CEC47}"/>
              </a:ext>
            </a:extLst>
          </p:cNvPr>
          <p:cNvSpPr txBox="1"/>
          <p:nvPr/>
        </p:nvSpPr>
        <p:spPr>
          <a:xfrm>
            <a:off x="7679710" y="1150570"/>
            <a:ext cx="293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MNIST data</a:t>
            </a:r>
          </a:p>
        </p:txBody>
      </p:sp>
      <p:sp>
        <p:nvSpPr>
          <p:cNvPr id="5" name="文本框 15">
            <a:extLst>
              <a:ext uri="{FF2B5EF4-FFF2-40B4-BE49-F238E27FC236}">
                <a16:creationId xmlns:a16="http://schemas.microsoft.com/office/drawing/2014/main" id="{50D8E055-AB39-AED9-1265-65C04450A004}"/>
              </a:ext>
            </a:extLst>
          </p:cNvPr>
          <p:cNvSpPr txBox="1"/>
          <p:nvPr/>
        </p:nvSpPr>
        <p:spPr>
          <a:xfrm>
            <a:off x="58420" y="6355628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6C0BCD-00C5-C6B1-25C8-CB89BC766E5C}"/>
              </a:ext>
            </a:extLst>
          </p:cNvPr>
          <p:cNvSpPr txBox="1">
            <a:spLocks/>
          </p:cNvSpPr>
          <p:nvPr/>
        </p:nvSpPr>
        <p:spPr>
          <a:xfrm>
            <a:off x="0" y="30616"/>
            <a:ext cx="10068560" cy="6334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3600"/>
              <a:t>Regime identification through experiments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3627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EAE095-9C14-734E-B91A-B9FCEC30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0" y="984815"/>
            <a:ext cx="10724520" cy="3139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AEB84F-EDC5-DF43-A8B2-1CCEC5A77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75" r="45600"/>
          <a:stretch/>
        </p:blipFill>
        <p:spPr>
          <a:xfrm>
            <a:off x="386081" y="3429000"/>
            <a:ext cx="2961640" cy="27211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ABD9BC-70C9-4955-A93E-A7B2CBB8CDA1}"/>
              </a:ext>
            </a:extLst>
          </p:cNvPr>
          <p:cNvSpPr txBox="1"/>
          <p:nvPr/>
        </p:nvSpPr>
        <p:spPr>
          <a:xfrm>
            <a:off x="3645489" y="633149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5">
            <a:extLst>
              <a:ext uri="{FF2B5EF4-FFF2-40B4-BE49-F238E27FC236}">
                <a16:creationId xmlns:a16="http://schemas.microsoft.com/office/drawing/2014/main" id="{A69A619E-CAD3-5480-8B6A-EF9B79795371}"/>
              </a:ext>
            </a:extLst>
          </p:cNvPr>
          <p:cNvSpPr txBox="1"/>
          <p:nvPr/>
        </p:nvSpPr>
        <p:spPr>
          <a:xfrm>
            <a:off x="58420" y="6355628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54702D-2DF3-2048-CAAB-0CD2F0FBBBEC}"/>
              </a:ext>
            </a:extLst>
          </p:cNvPr>
          <p:cNvSpPr txBox="1">
            <a:spLocks/>
          </p:cNvSpPr>
          <p:nvPr/>
        </p:nvSpPr>
        <p:spPr>
          <a:xfrm>
            <a:off x="0" y="30616"/>
            <a:ext cx="10068560" cy="6334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3600"/>
              <a:t>Regime identification through experiments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579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40F04-6477-6645-A885-C68CE9FA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28" y="42194"/>
            <a:ext cx="10745912" cy="6272817"/>
          </a:xfrm>
          <a:prstGeom prst="rect">
            <a:avLst/>
          </a:prstGeom>
        </p:spPr>
      </p:pic>
      <p:sp>
        <p:nvSpPr>
          <p:cNvPr id="4" name="文本框 15">
            <a:extLst>
              <a:ext uri="{FF2B5EF4-FFF2-40B4-BE49-F238E27FC236}">
                <a16:creationId xmlns:a16="http://schemas.microsoft.com/office/drawing/2014/main" id="{62587FF0-8CC7-31A1-4E97-D9C4F7BA275A}"/>
              </a:ext>
            </a:extLst>
          </p:cNvPr>
          <p:cNvSpPr txBox="1"/>
          <p:nvPr/>
        </p:nvSpPr>
        <p:spPr>
          <a:xfrm>
            <a:off x="58420" y="6355628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0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56C42-BFC6-DDB4-E43C-6914E04B6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C8A41-07DB-A3AC-10A9-F1DCFFF648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65425"/>
            <a:ext cx="12156440" cy="95313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How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initialization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hyperparameters affect training?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C75FB83-FE45-370F-D9D8-B0C3790AA503}"/>
              </a:ext>
            </a:extLst>
          </p:cNvPr>
          <p:cNvSpPr txBox="1">
            <a:spLocks/>
          </p:cNvSpPr>
          <p:nvPr/>
        </p:nvSpPr>
        <p:spPr>
          <a:xfrm>
            <a:off x="838200" y="983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diagram</a:t>
            </a:r>
            <a:endParaRPr lang="en-US" altLang="zh-CN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487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B566FD-AF02-4645-BD9E-8DC7B43E61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30000" cy="762000"/>
          </a:xfrm>
        </p:spPr>
        <p:txBody>
          <a:bodyPr/>
          <a:lstStyle/>
          <a:p>
            <a:r>
              <a:rPr lang="en-US" altLang="zh-CN" dirty="0"/>
              <a:t> Phase diagram: condense in non-linear regime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40F04-6477-6645-A885-C68CE9FA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011" y="1427566"/>
            <a:ext cx="9192021" cy="41932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A2F443-CCDD-4C67-91CF-E30B30EB3E16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Luo, Zhang, Xu,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421DDC-EC3E-E218-0FCF-39D16AF1E28C}"/>
              </a:ext>
            </a:extLst>
          </p:cNvPr>
          <p:cNvSpPr txBox="1"/>
          <p:nvPr/>
        </p:nvSpPr>
        <p:spPr>
          <a:xfrm>
            <a:off x="215590" y="959005"/>
            <a:ext cx="383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Three-layer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network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803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AD332-B4F3-D19C-2FC6-51ADBC0C4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ABACEC-0E4B-C4BA-C99B-B06DFB27F6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30000" cy="762000"/>
          </a:xfrm>
        </p:spPr>
        <p:txBody>
          <a:bodyPr/>
          <a:lstStyle/>
          <a:p>
            <a:r>
              <a:rPr lang="en-US" altLang="zh-CN" dirty="0"/>
              <a:t> Phase diagram: condense in non-linear regime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C7C91-6326-4FC5-29DC-D6E05A1CE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2393"/>
            <a:ext cx="9192021" cy="41932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28EEA9-8B46-8F85-FF5D-C7BBE10172AD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Luo, Zhang, Xu,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BA5E9-2833-3894-F559-9DEDA6D5E12B}"/>
              </a:ext>
            </a:extLst>
          </p:cNvPr>
          <p:cNvSpPr txBox="1"/>
          <p:nvPr/>
        </p:nvSpPr>
        <p:spPr>
          <a:xfrm>
            <a:off x="215590" y="959005"/>
            <a:ext cx="383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Three-layer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network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6D0429-791D-CA47-0262-96F792C0951F}"/>
              </a:ext>
            </a:extLst>
          </p:cNvPr>
          <p:cNvSpPr txBox="1"/>
          <p:nvPr/>
        </p:nvSpPr>
        <p:spPr>
          <a:xfrm>
            <a:off x="6058464" y="3621565"/>
            <a:ext cx="558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Do we use NNs in linear regime???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AFFB51-147F-8134-04A9-77AB45DC3BE4}"/>
              </a:ext>
            </a:extLst>
          </p:cNvPr>
          <p:cNvSpPr/>
          <p:nvPr/>
        </p:nvSpPr>
        <p:spPr>
          <a:xfrm>
            <a:off x="1306286" y="3171121"/>
            <a:ext cx="1072055" cy="105403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11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E868-F166-4B06-D2F1-7F5259F01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74DFEF0-05C5-FE6F-7C7A-5B0BB60702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30000" cy="762000"/>
          </a:xfrm>
        </p:spPr>
        <p:txBody>
          <a:bodyPr/>
          <a:lstStyle/>
          <a:p>
            <a:r>
              <a:rPr lang="en-US" altLang="zh-CN" dirty="0"/>
              <a:t> Phase diagram: condense in non-linear regime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B6099-43DF-2BD0-0DBC-1BC05225C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2393"/>
            <a:ext cx="9192021" cy="41932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939D4C-23E6-9597-8A99-37C855F7266E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Luo, Zhang, Xu,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A0C302-4D04-63BA-499F-DBADB5799C9E}"/>
              </a:ext>
            </a:extLst>
          </p:cNvPr>
          <p:cNvSpPr txBox="1"/>
          <p:nvPr/>
        </p:nvSpPr>
        <p:spPr>
          <a:xfrm>
            <a:off x="215590" y="959005"/>
            <a:ext cx="383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Three-layer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network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5FF83F-D58C-E987-A986-DCEA4391E180}"/>
              </a:ext>
            </a:extLst>
          </p:cNvPr>
          <p:cNvSpPr txBox="1"/>
          <p:nvPr/>
        </p:nvSpPr>
        <p:spPr>
          <a:xfrm>
            <a:off x="7106920" y="1759814"/>
            <a:ext cx="4430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2"/>
                </a:solidFill>
              </a:rPr>
              <a:t>This phase diagram is for </a:t>
            </a:r>
            <a:r>
              <a:rPr lang="en-US" altLang="zh-CN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infinite width </a:t>
            </a:r>
            <a:r>
              <a:rPr lang="en-US" altLang="zh-CN" sz="2800" dirty="0">
                <a:solidFill>
                  <a:schemeClr val="tx2"/>
                </a:solidFill>
              </a:rPr>
              <a:t>network.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A57EFE-C6BB-A982-83A6-36690B852C60}"/>
              </a:ext>
            </a:extLst>
          </p:cNvPr>
          <p:cNvSpPr/>
          <p:nvPr/>
        </p:nvSpPr>
        <p:spPr>
          <a:xfrm>
            <a:off x="1306286" y="3171121"/>
            <a:ext cx="1072055" cy="105403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9E9E66-1A30-2DB6-79F8-AB6FE1A9176A}"/>
              </a:ext>
            </a:extLst>
          </p:cNvPr>
          <p:cNvSpPr txBox="1"/>
          <p:nvPr/>
        </p:nvSpPr>
        <p:spPr>
          <a:xfrm>
            <a:off x="7106920" y="2840163"/>
            <a:ext cx="443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tx2"/>
                </a:solidFill>
              </a:rPr>
              <a:t>For </a:t>
            </a:r>
            <a:r>
              <a:rPr lang="en-US" altLang="zh-CN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finite width </a:t>
            </a:r>
            <a:r>
              <a:rPr lang="en-US" altLang="zh-CN" sz="2800" dirty="0">
                <a:solidFill>
                  <a:schemeClr val="tx2"/>
                </a:solidFill>
              </a:rPr>
              <a:t>network, there is nonlinearity but not too strong.</a:t>
            </a:r>
          </a:p>
        </p:txBody>
      </p:sp>
    </p:spTree>
    <p:extLst>
      <p:ext uri="{BB962C8B-B14F-4D97-AF65-F5344CB8AC3E}">
        <p14:creationId xmlns:p14="http://schemas.microsoft.com/office/powerpoint/2010/main" val="235978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4164-FA1A-8515-3F27-A87CAE44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Condensed  Regime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368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1E8EEC-1390-FF1F-797E-280AF7CBCB06}"/>
              </a:ext>
            </a:extLst>
          </p:cNvPr>
          <p:cNvGrpSpPr/>
          <p:nvPr/>
        </p:nvGrpSpPr>
        <p:grpSpPr>
          <a:xfrm>
            <a:off x="2406026" y="825573"/>
            <a:ext cx="7379947" cy="3109383"/>
            <a:chOff x="4270750" y="2692489"/>
            <a:chExt cx="7882206" cy="329477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AE255-3C15-2530-FAA0-60527E192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70750" y="2692489"/>
              <a:ext cx="7882206" cy="327325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74DE721-32DD-3EFA-6FDA-2B1D7A2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>
                <a:blip r:embed="rId4"/>
                <a:stretch>
                  <a:fillRect l="-1287" r="-55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E81AB86E-E1A4-099E-43A2-B798A2CD0EDA}"/>
              </a:ext>
            </a:extLst>
          </p:cNvPr>
          <p:cNvSpPr/>
          <p:nvPr/>
        </p:nvSpPr>
        <p:spPr>
          <a:xfrm>
            <a:off x="1707650" y="5283719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Initial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random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BB4BA0E-1711-4B07-1B6F-CD70FE65E62A}"/>
              </a:ext>
            </a:extLst>
          </p:cNvPr>
          <p:cNvSpPr/>
          <p:nvPr/>
        </p:nvSpPr>
        <p:spPr>
          <a:xfrm>
            <a:off x="5004734" y="5283718"/>
            <a:ext cx="26709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After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training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</a:rPr>
              <a:t>Condense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CCB044-749B-DB76-020E-33BC35D5E98C}"/>
              </a:ext>
            </a:extLst>
          </p:cNvPr>
          <p:cNvSpPr/>
          <p:nvPr/>
        </p:nvSpPr>
        <p:spPr>
          <a:xfrm>
            <a:off x="8117487" y="5283718"/>
            <a:ext cx="18934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Effective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Small net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7BF548-5068-3745-F756-B89741CDA56A}"/>
              </a:ext>
            </a:extLst>
          </p:cNvPr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592FF2C-CEA9-B166-4593-464B6DDEEB2C}"/>
              </a:ext>
            </a:extLst>
          </p:cNvPr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392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8A1-D46C-4811-ACAB-7C719B2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example:</a:t>
            </a:r>
            <a:r>
              <a:rPr lang="zh-CN" altLang="en-US" dirty="0"/>
              <a:t> </a:t>
            </a:r>
            <a:r>
              <a:rPr lang="en-US" altLang="zh-CN" dirty="0"/>
              <a:t>condensation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75213ACF-F202-4FD2-BC58-2C07DBA8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348307"/>
            <a:ext cx="4537362" cy="3403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4DE31-1901-4AF5-B70D-42F8065D4388}"/>
                  </a:ext>
                </a:extLst>
              </p:cNvPr>
              <p:cNvSpPr txBox="1"/>
              <p:nvPr/>
            </p:nvSpPr>
            <p:spPr>
              <a:xfrm>
                <a:off x="2194633" y="1348149"/>
                <a:ext cx="7802734" cy="642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fName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en-US" altLang="zh-CN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50000"/>
                                    <a:lumOff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50000"/>
                                    <a:lumOff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=[</m:t>
                    </m:r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4DE31-1901-4AF5-B70D-42F8065D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633" y="1348149"/>
                <a:ext cx="7802734" cy="642163"/>
              </a:xfrm>
              <a:prstGeom prst="rect">
                <a:avLst/>
              </a:prstGeom>
              <a:blipFill>
                <a:blip r:embed="rId3"/>
                <a:stretch>
                  <a:fillRect t="-11429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95A64F5-0B09-4D84-96FD-DCA7C5A25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34" y="2348307"/>
            <a:ext cx="3869267" cy="2901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E0179F-F859-42C7-9F98-32A69910A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10" y="2348307"/>
            <a:ext cx="3199130" cy="319913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373EA17-E79A-9D5D-4AFF-DCB6ECB966D1}"/>
              </a:ext>
            </a:extLst>
          </p:cNvPr>
          <p:cNvCxnSpPr/>
          <p:nvPr/>
        </p:nvCxnSpPr>
        <p:spPr>
          <a:xfrm>
            <a:off x="8253301" y="5457812"/>
            <a:ext cx="3268924" cy="520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55D1FC0-1F0E-A125-88E0-B385D42A2C34}"/>
              </a:ext>
            </a:extLst>
          </p:cNvPr>
          <p:cNvCxnSpPr>
            <a:cxnSpLocks/>
          </p:cNvCxnSpPr>
          <p:nvPr/>
        </p:nvCxnSpPr>
        <p:spPr>
          <a:xfrm flipV="1">
            <a:off x="8405701" y="2110478"/>
            <a:ext cx="0" cy="3499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75296F-B253-5506-82FD-0DBC36883DB8}"/>
                  </a:ext>
                </a:extLst>
              </p:cNvPr>
              <p:cNvSpPr txBox="1"/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75296F-B253-5506-82FD-0DBC36883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DC0CF0-F092-AFF5-4BCF-D10ED53C32A7}"/>
                  </a:ext>
                </a:extLst>
              </p:cNvPr>
              <p:cNvSpPr txBox="1"/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DC0CF0-F092-AFF5-4BCF-D10ED53C3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237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8A1-D46C-4811-ACAB-7C719B2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trajectory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10B76-5185-41B4-BA03-DCE90C4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324"/>
            <a:ext cx="12192000" cy="472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8A1-D46C-4811-ACAB-7C719B2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trajectory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10B76-5185-41B4-BA03-DCE90C458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366"/>
            <a:ext cx="12192000" cy="43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09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0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What initialization leads to linearity or  Condensation?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0685BB-2774-BFA3-2E87-BDB49ADC883B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414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B566FD-AF02-4645-BD9E-8DC7B43E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diagram: condense in non-linear regime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40F04-6477-6645-A885-C68CE9FA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08" y="863600"/>
            <a:ext cx="9192021" cy="53657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A2F443-CCDD-4C67-91CF-E30B30EB3E16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Luo, Zhang, Xu*,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78A911-5DDC-2C30-B7A7-1BDC039A65B9}"/>
              </a:ext>
            </a:extLst>
          </p:cNvPr>
          <p:cNvSpPr txBox="1"/>
          <p:nvPr/>
        </p:nvSpPr>
        <p:spPr>
          <a:xfrm>
            <a:off x="215590" y="959005"/>
            <a:ext cx="383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Two-layer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network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0C37A75-DE61-4CF0-A5D4-AE56E04A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6" r="1"/>
          <a:stretch/>
        </p:blipFill>
        <p:spPr>
          <a:xfrm>
            <a:off x="7355568" y="851332"/>
            <a:ext cx="2598753" cy="7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AE19-445E-3049-8BA6-D01418E97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6426"/>
            <a:ext cx="10515600" cy="6318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Phase diagram</a:t>
            </a:r>
          </a:p>
        </p:txBody>
      </p:sp>
      <p:pic>
        <p:nvPicPr>
          <p:cNvPr id="1026" name="Picture 2" descr="phase diagram">
            <a:extLst>
              <a:ext uri="{FF2B5EF4-FFF2-40B4-BE49-F238E27FC236}">
                <a16:creationId xmlns:a16="http://schemas.microsoft.com/office/drawing/2014/main" id="{1B10E43B-6817-7243-BD19-B1D6E5CE2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6" y="1152957"/>
            <a:ext cx="5060909" cy="371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B2963A-151C-674F-9395-5FEA35B38B92}"/>
                  </a:ext>
                </a:extLst>
              </p:cNvPr>
              <p:cNvSpPr txBox="1"/>
              <p:nvPr/>
            </p:nvSpPr>
            <p:spPr>
              <a:xfrm>
                <a:off x="5474601" y="1238867"/>
                <a:ext cx="614122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 diagram for matter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distinctive states of matter &lt;-&gt; environment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(phase transition happens at infinite size limit)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solid, liquid, gas &lt;-&gt; pressure, temperature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 diagram for two-layer </a:t>
                </a:r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NN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distinctive training dynamics &lt;-&gt; initialization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→∞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&lt;-&gt;?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B2963A-151C-674F-9395-5FEA35B38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01" y="1238867"/>
                <a:ext cx="6141229" cy="3416320"/>
              </a:xfrm>
              <a:prstGeom prst="rect">
                <a:avLst/>
              </a:prstGeom>
              <a:blipFill>
                <a:blip r:embed="rId3"/>
                <a:stretch>
                  <a:fillRect l="-1653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8C6121-B8BC-E45F-C355-999A813DEA70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3984D5-BE05-1ADC-58AA-C3FE3F3F53AD}"/>
              </a:ext>
            </a:extLst>
          </p:cNvPr>
          <p:cNvSpPr txBox="1"/>
          <p:nvPr/>
        </p:nvSpPr>
        <p:spPr>
          <a:xfrm>
            <a:off x="0" y="509688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Can we find quantities that determines NN behavior?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78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BDD26-1604-D366-D2C0-4F55F7249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12CFE1-A6D2-D136-4F63-6D041B8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diagram: condense in non-linear regime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E15086-5B9C-D7B8-7079-A07EFF6AF6FC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Luo, Zhang, Xu*,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1495E8-A693-F1E0-F7F6-5142D3D0B3DE}"/>
              </a:ext>
            </a:extLst>
          </p:cNvPr>
          <p:cNvSpPr txBox="1"/>
          <p:nvPr/>
        </p:nvSpPr>
        <p:spPr>
          <a:xfrm>
            <a:off x="215590" y="959005"/>
            <a:ext cx="383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Two-layer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network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227E9BB-B090-9CF0-521D-5B914875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6" r="1"/>
          <a:stretch/>
        </p:blipFill>
        <p:spPr>
          <a:xfrm>
            <a:off x="9056389" y="868097"/>
            <a:ext cx="2598753" cy="7007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183EA8-40C7-9746-48A7-4343643C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337" y="1218475"/>
            <a:ext cx="5292693" cy="50139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6D2350-5496-1C2E-6F41-DFD945F7453E}"/>
              </a:ext>
            </a:extLst>
          </p:cNvPr>
          <p:cNvSpPr txBox="1"/>
          <p:nvPr/>
        </p:nvSpPr>
        <p:spPr>
          <a:xfrm>
            <a:off x="8542962" y="2399016"/>
            <a:ext cx="3169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2"/>
                </a:solidFill>
              </a:rPr>
              <a:t>Blue: 1000 neurons</a:t>
            </a:r>
          </a:p>
          <a:p>
            <a:pPr algn="l"/>
            <a:r>
              <a:rPr lang="en-US" altLang="zh-CN" sz="2000" dirty="0"/>
              <a:t>Red: 100,000 neurons</a:t>
            </a:r>
          </a:p>
          <a:p>
            <a:pPr algn="l"/>
            <a:r>
              <a:rPr lang="en-US" altLang="zh-CN" sz="2000" dirty="0">
                <a:solidFill>
                  <a:srgbClr val="FFFF00"/>
                </a:solidFill>
                <a:highlight>
                  <a:srgbClr val="000080"/>
                </a:highlight>
              </a:rPr>
              <a:t>Yellow: 1 million neurons</a:t>
            </a:r>
          </a:p>
          <a:p>
            <a:pPr algn="l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5727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B566FD-AF02-4645-BD9E-8DC7B43E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diagram: condense in non-linear regime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40F04-6477-6645-A885-C68CE9FA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011" y="1427566"/>
            <a:ext cx="9192021" cy="41932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A2F443-CCDD-4C67-91CF-E30B30EB3E16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; Zhou,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Luo, Zhang, Xu,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2022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421DDC-EC3E-E218-0FCF-39D16AF1E28C}"/>
              </a:ext>
            </a:extLst>
          </p:cNvPr>
          <p:cNvSpPr txBox="1"/>
          <p:nvPr/>
        </p:nvSpPr>
        <p:spPr>
          <a:xfrm>
            <a:off x="215590" y="959005"/>
            <a:ext cx="383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Three-layer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network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705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0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Condensation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practical</a:t>
            </a:r>
            <a:r>
              <a:rPr lang="zh-CN" altLang="en-US" dirty="0"/>
              <a:t> </a:t>
            </a:r>
            <a:r>
              <a:rPr lang="en-US" altLang="zh-CN" dirty="0"/>
              <a:t>nets</a:t>
            </a:r>
            <a:r>
              <a:rPr lang="en-US" altLang="zh-CN" b="1" dirty="0"/>
              <a:t>?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0685BB-2774-BFA3-2E87-BDB49ADC883B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893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70371-8E94-4C1E-8CCD-E51B5FCD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layer in Resnet18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2C5470-43A8-44EB-9183-639FE9B3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9598" y="569620"/>
            <a:ext cx="3708055" cy="9144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F8F92A-ECD3-4CD8-90F4-A8B69E15B7E6}"/>
              </a:ext>
            </a:extLst>
          </p:cNvPr>
          <p:cNvSpPr txBox="1"/>
          <p:nvPr/>
        </p:nvSpPr>
        <p:spPr>
          <a:xfrm>
            <a:off x="426720" y="883920"/>
            <a:ext cx="515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Each kernel is a unit, cosine similarity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3E8CBD-7351-4CC7-BF8F-10831885F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1591779"/>
            <a:ext cx="9601200" cy="36744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52ABC8-A684-D4E5-A156-0D4CDE5E7081}"/>
              </a:ext>
            </a:extLst>
          </p:cNvPr>
          <p:cNvSpPr txBox="1"/>
          <p:nvPr/>
        </p:nvSpPr>
        <p:spPr>
          <a:xfrm>
            <a:off x="7565004" y="5386532"/>
            <a:ext cx="163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stage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5402E3-26B0-494C-CA27-EDEB842C5946}"/>
              </a:ext>
            </a:extLst>
          </p:cNvPr>
          <p:cNvSpPr txBox="1"/>
          <p:nvPr/>
        </p:nvSpPr>
        <p:spPr>
          <a:xfrm>
            <a:off x="2545964" y="5386532"/>
            <a:ext cx="163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 stage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69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49244-F0B8-C39A-092A-6BFA0AB5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07" y="1705123"/>
            <a:ext cx="11429516" cy="2168929"/>
          </a:xfrm>
        </p:spPr>
        <p:txBody>
          <a:bodyPr/>
          <a:lstStyle/>
          <a:p>
            <a:pPr algn="ctr"/>
            <a:r>
              <a:rPr lang="en-US" altLang="zh-CN" dirty="0"/>
              <a:t>Why condensation happens?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05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1AA4F-F027-CDB9-3B00-6DD299BF3A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8628" y="25173"/>
            <a:ext cx="10515600" cy="643921"/>
          </a:xfrm>
        </p:spPr>
        <p:txBody>
          <a:bodyPr/>
          <a:lstStyle/>
          <a:p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520DFE-72F0-D2D6-F3B3-73EB98D9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45" y="1393033"/>
            <a:ext cx="3645776" cy="95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F8503F-8E9D-5B7D-5F9A-25354835A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60" y="1583533"/>
            <a:ext cx="4432300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F5F109-8154-4380-F0CF-EAC2E172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740" y="3498241"/>
            <a:ext cx="4726517" cy="1024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E6B0DD-5F88-6F77-BAC2-5F9A81DB0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460" y="4468280"/>
            <a:ext cx="3073400" cy="73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494FF7-8C8C-144B-83A6-8685EDECB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24" y="5493095"/>
            <a:ext cx="9896471" cy="5372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97D4D7-1FD5-EBED-CBE4-0E87C3A89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044" y="2290651"/>
            <a:ext cx="9171955" cy="9804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CD24477-3795-5010-51C5-E316815B47D0}"/>
              </a:ext>
            </a:extLst>
          </p:cNvPr>
          <p:cNvSpPr/>
          <p:nvPr/>
        </p:nvSpPr>
        <p:spPr>
          <a:xfrm>
            <a:off x="0" y="6394570"/>
            <a:ext cx="101683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300443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4C103-27AD-411F-954F-CE72052B13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431" y="64596"/>
            <a:ext cx="10515600" cy="608097"/>
          </a:xfrm>
        </p:spPr>
        <p:txBody>
          <a:bodyPr/>
          <a:lstStyle/>
          <a:p>
            <a:r>
              <a:rPr lang="en-US" altLang="zh-CN" dirty="0"/>
              <a:t>Velocity field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D1A7E-3F12-4B78-B998-0B229D1E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7" y="1391731"/>
            <a:ext cx="2892030" cy="10179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392D83-EE0D-4321-87B1-B16852B3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57" y="2511053"/>
            <a:ext cx="4071447" cy="7562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261CD9-3A8D-406C-A1CF-263CB2CEA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322" y="1635028"/>
            <a:ext cx="5966988" cy="1632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1BC811-A156-D809-BE50-F7C63D042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449" y="3402174"/>
            <a:ext cx="2560094" cy="3300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21D92D-5099-EEEC-F456-A0E69B5B5142}"/>
              </a:ext>
            </a:extLst>
          </p:cNvPr>
          <p:cNvSpPr txBox="1"/>
          <p:nvPr/>
        </p:nvSpPr>
        <p:spPr>
          <a:xfrm>
            <a:off x="-1" y="4229623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in the same layer have the same dynamics, only diff in index!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1FEF78-94E4-6411-8EC4-DED8D8DA4654}"/>
              </a:ext>
            </a:extLst>
          </p:cNvPr>
          <p:cNvSpPr/>
          <p:nvPr/>
        </p:nvSpPr>
        <p:spPr>
          <a:xfrm>
            <a:off x="0" y="6394570"/>
            <a:ext cx="101683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583851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98FB2-C2C9-470E-A87A-BF331F9D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213" y="799117"/>
            <a:ext cx="10771574" cy="4849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142043" y="52930"/>
                <a:ext cx="10515600" cy="57778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𝑎𝑛h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0014646-5501-4EEF-BF06-8737C47AB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142043" y="52930"/>
                <a:ext cx="10515600" cy="577780"/>
              </a:xfrm>
              <a:blipFill>
                <a:blip r:embed="rId3"/>
                <a:stretch>
                  <a:fillRect l="-96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093B3E00-19CB-2D15-0898-54CE0A4A3526}"/>
              </a:ext>
            </a:extLst>
          </p:cNvPr>
          <p:cNvSpPr/>
          <p:nvPr/>
        </p:nvSpPr>
        <p:spPr>
          <a:xfrm>
            <a:off x="0" y="6394570"/>
            <a:ext cx="101683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Zhou, Zhou, Luo, Zhang*, Xu*,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 Understanding the Condensation of Neural Networks at Initial Training,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 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AFC802C-FA46-3D2D-5C6D-FB38EE82A3BB}"/>
                  </a:ext>
                </a:extLst>
              </p:cNvPr>
              <p:cNvSpPr txBox="1"/>
              <p:nvPr/>
            </p:nvSpPr>
            <p:spPr>
              <a:xfrm>
                <a:off x="-1" y="5648931"/>
                <a:ext cx="12192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schemeClr val="tx2"/>
                    </a:solidFill>
                    <a:latin typeface="Book Antiqua"/>
                    <a:ea typeface="黑体"/>
                  </a:rPr>
                  <a:t>Initially,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/>
                      </a:rPr>
                      <m:t>𝑤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small, Taylor expansion, rigorous analysis.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AFC802C-FA46-3D2D-5C6D-FB38EE82A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648931"/>
                <a:ext cx="12192001" cy="523220"/>
              </a:xfrm>
              <a:prstGeom prst="rect">
                <a:avLst/>
              </a:prstGeom>
              <a:blipFill>
                <a:blip r:embed="rId4"/>
                <a:stretch>
                  <a:fillRect t="-1190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086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595EC-412F-4C66-99A8-C53DB51F37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6488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Training time for initial condensation </a:t>
            </a:r>
            <a:br>
              <a:rPr lang="en-US" altLang="zh-CN" sz="3200" dirty="0"/>
            </a:br>
            <a:r>
              <a:rPr lang="en-US" altLang="zh-CN" sz="3200" dirty="0"/>
              <a:t>for smooth activations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4892F3-B0CB-4F9B-849A-F2A81742FBB7}"/>
              </a:ext>
            </a:extLst>
          </p:cNvPr>
          <p:cNvSpPr/>
          <p:nvPr/>
        </p:nvSpPr>
        <p:spPr>
          <a:xfrm>
            <a:off x="0" y="6416060"/>
            <a:ext cx="10813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Chen, Li*, Luo, Zhou, 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Xu*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CSIAM-AM 2024.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193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50E82-D239-4293-B551-A546F5C696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126" y="168802"/>
            <a:ext cx="10515600" cy="542608"/>
          </a:xfrm>
        </p:spPr>
        <p:txBody>
          <a:bodyPr/>
          <a:lstStyle/>
          <a:p>
            <a:r>
              <a:rPr lang="en-US" altLang="zh-CN" dirty="0"/>
              <a:t>Similar to 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3074B2-139A-4186-A4E1-6ACA5C0A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0" y="1621208"/>
            <a:ext cx="8371840" cy="4602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F8DEF0-665E-C3A2-1176-9AA6DCA4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85" y="796923"/>
            <a:ext cx="2892030" cy="10179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175B2E-AA93-CD0E-FCD5-430D72C93A75}"/>
              </a:ext>
            </a:extLst>
          </p:cNvPr>
          <p:cNvSpPr/>
          <p:nvPr/>
        </p:nvSpPr>
        <p:spPr>
          <a:xfrm>
            <a:off x="0" y="6416060"/>
            <a:ext cx="10813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Chen, Li*, Luo, Zhou, 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Xu*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CSIAM-AM 2024.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42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6D2A-308A-661C-0460-AA8E6ED28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8475-14EF-817D-2435-30AD0E5C53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" y="40707"/>
            <a:ext cx="12024360" cy="63341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Initialization methods with their scaling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1567-E6AD-8C01-B9DE-0346BA454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71" b="8021"/>
          <a:stretch/>
        </p:blipFill>
        <p:spPr>
          <a:xfrm>
            <a:off x="5983573" y="906458"/>
            <a:ext cx="5734103" cy="5045083"/>
          </a:xfrm>
          <a:prstGeom prst="rect">
            <a:avLst/>
          </a:prstGeom>
        </p:spPr>
      </p:pic>
      <p:sp>
        <p:nvSpPr>
          <p:cNvPr id="4" name="文本框 15">
            <a:extLst>
              <a:ext uri="{FF2B5EF4-FFF2-40B4-BE49-F238E27FC236}">
                <a16:creationId xmlns:a16="http://schemas.microsoft.com/office/drawing/2014/main" id="{9073B925-68CC-A0C9-848E-D0813FF8A203}"/>
              </a:ext>
            </a:extLst>
          </p:cNvPr>
          <p:cNvSpPr txBox="1"/>
          <p:nvPr/>
        </p:nvSpPr>
        <p:spPr>
          <a:xfrm>
            <a:off x="58420" y="6355628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9EA571-01DF-9CE8-0D26-47AC67071F19}"/>
              </a:ext>
            </a:extLst>
          </p:cNvPr>
          <p:cNvGrpSpPr/>
          <p:nvPr/>
        </p:nvGrpSpPr>
        <p:grpSpPr>
          <a:xfrm>
            <a:off x="599996" y="1607181"/>
            <a:ext cx="3352336" cy="906547"/>
            <a:chOff x="432996" y="905579"/>
            <a:chExt cx="3352336" cy="906547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8612095C-9BB3-E534-E659-1A5B7B26E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96" y="905579"/>
              <a:ext cx="3352336" cy="906547"/>
            </a:xfrm>
            <a:prstGeom prst="rect">
              <a:avLst/>
            </a:prstGeom>
          </p:spPr>
        </p:pic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44560AD9-20A0-507C-DAB5-5220D01ADFE3}"/>
                </a:ext>
              </a:extLst>
            </p:cNvPr>
            <p:cNvSpPr/>
            <p:nvPr/>
          </p:nvSpPr>
          <p:spPr>
            <a:xfrm>
              <a:off x="1636592" y="1361229"/>
              <a:ext cx="314892" cy="3270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398BF017-9AB1-FD29-DB4F-9E4ABF6490E4}"/>
              </a:ext>
            </a:extLst>
          </p:cNvPr>
          <p:cNvGrpSpPr/>
          <p:nvPr/>
        </p:nvGrpSpPr>
        <p:grpSpPr>
          <a:xfrm>
            <a:off x="845857" y="2745104"/>
            <a:ext cx="4464554" cy="465830"/>
            <a:chOff x="5785096" y="1934959"/>
            <a:chExt cx="4464554" cy="465830"/>
          </a:xfrm>
        </p:grpSpPr>
        <p:pic>
          <p:nvPicPr>
            <p:cNvPr id="9" name="Picture 11">
              <a:extLst>
                <a:ext uri="{FF2B5EF4-FFF2-40B4-BE49-F238E27FC236}">
                  <a16:creationId xmlns:a16="http://schemas.microsoft.com/office/drawing/2014/main" id="{19AC6ADD-793E-C920-764C-BC149A9D6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341"/>
            <a:stretch/>
          </p:blipFill>
          <p:spPr>
            <a:xfrm>
              <a:off x="5785096" y="1939262"/>
              <a:ext cx="4464554" cy="461527"/>
            </a:xfrm>
            <a:prstGeom prst="rect">
              <a:avLst/>
            </a:prstGeom>
          </p:spPr>
        </p:pic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E07809CE-8256-1DC9-E612-9A3B77F2DA93}"/>
                </a:ext>
              </a:extLst>
            </p:cNvPr>
            <p:cNvSpPr/>
            <p:nvPr/>
          </p:nvSpPr>
          <p:spPr>
            <a:xfrm>
              <a:off x="7270788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596A13F6-E7F3-188D-77EE-2B3156C31068}"/>
                </a:ext>
              </a:extLst>
            </p:cNvPr>
            <p:cNvSpPr/>
            <p:nvPr/>
          </p:nvSpPr>
          <p:spPr>
            <a:xfrm>
              <a:off x="9473019" y="1934959"/>
              <a:ext cx="347193" cy="414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C4555B80-C70C-6248-611D-B3FC6D00C09B}"/>
                  </a:ext>
                </a:extLst>
              </p:cNvPr>
              <p:cNvSpPr txBox="1"/>
              <p:nvPr/>
            </p:nvSpPr>
            <p:spPr>
              <a:xfrm>
                <a:off x="4130617" y="1670993"/>
                <a:ext cx="1657719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C4555B80-C70C-6248-611D-B3FC6D00C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17" y="1670993"/>
                <a:ext cx="1657719" cy="736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CAD266-08D0-CF70-2437-D95202F47E7D}"/>
                  </a:ext>
                </a:extLst>
              </p:cNvPr>
              <p:cNvSpPr txBox="1"/>
              <p:nvPr/>
            </p:nvSpPr>
            <p:spPr>
              <a:xfrm>
                <a:off x="1254471" y="3842647"/>
                <a:ext cx="3647326" cy="1767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Scale </a:t>
                </a:r>
                <a:r>
                  <a:rPr lang="en-US" altLang="zh-CN" sz="3200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~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altLang="zh-CN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400" dirty="0"/>
              </a:p>
              <a:p>
                <a:pPr algn="ctr"/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400" dirty="0"/>
              </a:p>
              <a:p>
                <a:pPr algn="ctr"/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CAD266-08D0-CF70-2437-D95202F4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471" y="3842647"/>
                <a:ext cx="3647326" cy="1767856"/>
              </a:xfrm>
              <a:prstGeom prst="rect">
                <a:avLst/>
              </a:prstGeom>
              <a:blipFill>
                <a:blip r:embed="rId6"/>
                <a:stretch>
                  <a:fillRect t="-3103" b="-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B94B870-7777-8D60-EBA0-2C8A66F221C3}"/>
              </a:ext>
            </a:extLst>
          </p:cNvPr>
          <p:cNvSpPr txBox="1"/>
          <p:nvPr/>
        </p:nvSpPr>
        <p:spPr>
          <a:xfrm>
            <a:off x="1279131" y="5877004"/>
            <a:ext cx="394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2"/>
                </a:solidFill>
              </a:rPr>
              <a:t>Gaussian/Uniform distribution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485E55-24F2-17FB-AB3C-259F429FEF93}"/>
              </a:ext>
            </a:extLst>
          </p:cNvPr>
          <p:cNvSpPr txBox="1"/>
          <p:nvPr/>
        </p:nvSpPr>
        <p:spPr>
          <a:xfrm>
            <a:off x="1279132" y="3289323"/>
            <a:ext cx="3945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Common initialization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35C40D-5B42-F71D-E386-1053646FF13F}"/>
              </a:ext>
            </a:extLst>
          </p:cNvPr>
          <p:cNvSpPr txBox="1"/>
          <p:nvPr/>
        </p:nvSpPr>
        <p:spPr>
          <a:xfrm>
            <a:off x="1320228" y="954645"/>
            <a:ext cx="3945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Two-layer NN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35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9C582-9F0B-423B-8066-F8FA1E3CE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126" y="103643"/>
            <a:ext cx="10515600" cy="547688"/>
          </a:xfrm>
        </p:spPr>
        <p:txBody>
          <a:bodyPr/>
          <a:lstStyle/>
          <a:p>
            <a:r>
              <a:rPr lang="en-US" altLang="zh-CN" dirty="0"/>
              <a:t>Linear regime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F64C81-EC35-4501-B28C-C36FBE8B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8250"/>
            <a:ext cx="12192000" cy="26143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5B5C91-B00D-4D2D-919D-57031A02674C}"/>
              </a:ext>
            </a:extLst>
          </p:cNvPr>
          <p:cNvSpPr txBox="1"/>
          <p:nvPr/>
        </p:nvSpPr>
        <p:spPr>
          <a:xfrm>
            <a:off x="167640" y="1264920"/>
            <a:ext cx="42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Assumption 2: p=1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Assumption 4: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non-parallel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Assumption 5: large width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3C9CEA-8D8D-755F-4EC9-6A908A29FF7D}"/>
              </a:ext>
            </a:extLst>
          </p:cNvPr>
          <p:cNvSpPr/>
          <p:nvPr/>
        </p:nvSpPr>
        <p:spPr>
          <a:xfrm>
            <a:off x="0" y="6416060"/>
            <a:ext cx="10813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Chen, Li*, Luo, Zhou, 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Xu*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CSIAM-AM 2024.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13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7395EB-4336-44C7-A874-EEB283CD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929"/>
            <a:ext cx="12192000" cy="4593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6A94CE-6AAE-4FDF-8013-F600804A48B6}"/>
              </a:ext>
            </a:extLst>
          </p:cNvPr>
          <p:cNvSpPr txBox="1"/>
          <p:nvPr/>
        </p:nvSpPr>
        <p:spPr>
          <a:xfrm>
            <a:off x="248920" y="825975"/>
            <a:ext cx="42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Assumption 2: p=1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Assumption 3:</a:t>
            </a:r>
            <a:endParaRPr kumimoji="0" lang="en-US" altLang="zh-CN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Assumption 5: large width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6305A-BD7A-456B-A6C1-8113398E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98" y="1098264"/>
            <a:ext cx="715644" cy="3323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6B6EDD-3C53-4B2A-82C9-9EC3961A7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842" y="4999884"/>
            <a:ext cx="2874010" cy="115326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EA94CDD-FB6F-428A-9ECA-96D47F0382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126" y="41082"/>
            <a:ext cx="10515600" cy="608648"/>
          </a:xfrm>
        </p:spPr>
        <p:txBody>
          <a:bodyPr/>
          <a:lstStyle/>
          <a:p>
            <a:r>
              <a:rPr lang="en-US" altLang="zh-CN" dirty="0"/>
              <a:t>Initial Condensed regime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E31D59-3A29-EE0F-D74F-DD29D6B07411}"/>
              </a:ext>
            </a:extLst>
          </p:cNvPr>
          <p:cNvSpPr/>
          <p:nvPr/>
        </p:nvSpPr>
        <p:spPr>
          <a:xfrm>
            <a:off x="0" y="6416060"/>
            <a:ext cx="10813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Chen, Li*, Luo, Zhou, 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Xu*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CSIAM-AM 2024.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666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469632-5D3C-4291-8897-CF2B848B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84" y="819918"/>
            <a:ext cx="6998676" cy="54142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F12FD6-066A-45E7-9A01-88F2E2B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93" y="2020332"/>
            <a:ext cx="4538641" cy="9956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9CE76A-C8B0-42D5-BAB1-AE7E19DE4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195" y="3626564"/>
            <a:ext cx="4098925" cy="73423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A8A73F38-3F1B-4EE2-9F07-086CAA014B40}"/>
              </a:ext>
            </a:extLst>
          </p:cNvPr>
          <p:cNvSpPr/>
          <p:nvPr/>
        </p:nvSpPr>
        <p:spPr>
          <a:xfrm rot="10800000">
            <a:off x="5806440" y="2447052"/>
            <a:ext cx="14173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55B8E3B-E06C-4863-9CD7-5E87F24EAE45}"/>
              </a:ext>
            </a:extLst>
          </p:cNvPr>
          <p:cNvSpPr/>
          <p:nvPr/>
        </p:nvSpPr>
        <p:spPr>
          <a:xfrm rot="10800000">
            <a:off x="5806440" y="3925332"/>
            <a:ext cx="14173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E52309-D5AD-4236-97BD-F678E30BD696}"/>
              </a:ext>
            </a:extLst>
          </p:cNvPr>
          <p:cNvSpPr txBox="1"/>
          <p:nvPr/>
        </p:nvSpPr>
        <p:spPr>
          <a:xfrm>
            <a:off x="6096000" y="1916577"/>
            <a:ext cx="42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 waits for 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6CF800-A666-4162-B8C0-E6E071109D30}"/>
              </a:ext>
            </a:extLst>
          </p:cNvPr>
          <p:cNvSpPr txBox="1"/>
          <p:nvPr/>
        </p:nvSpPr>
        <p:spPr>
          <a:xfrm>
            <a:off x="6096000" y="3391412"/>
            <a:ext cx="42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 waits for 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C611EB-10CC-A804-882B-64CE52FDD12C}"/>
              </a:ext>
            </a:extLst>
          </p:cNvPr>
          <p:cNvSpPr/>
          <p:nvPr/>
        </p:nvSpPr>
        <p:spPr>
          <a:xfrm>
            <a:off x="0" y="6416060"/>
            <a:ext cx="10813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Chen, Li*, Luo, Zhou, 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Xu*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CSIAM-AM 2024.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395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E08EE-3F92-4FE3-9751-0C353C864B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880" y="103386"/>
            <a:ext cx="10515600" cy="583248"/>
          </a:xfrm>
        </p:spPr>
        <p:txBody>
          <a:bodyPr/>
          <a:lstStyle/>
          <a:p>
            <a:r>
              <a:rPr lang="en-US" altLang="zh-CN" b="1" i="1" dirty="0"/>
              <a:t>w</a:t>
            </a:r>
            <a:r>
              <a:rPr lang="en-US" altLang="zh-CN" b="1" dirty="0"/>
              <a:t>-lag regime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1BA000-6844-4B55-86CC-68789A14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960048"/>
            <a:ext cx="11277600" cy="42880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039B7ED-EF65-0D52-994C-110C5B35FF19}"/>
              </a:ext>
            </a:extLst>
          </p:cNvPr>
          <p:cNvSpPr/>
          <p:nvPr/>
        </p:nvSpPr>
        <p:spPr>
          <a:xfrm>
            <a:off x="0" y="6416060"/>
            <a:ext cx="10813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Chen, Li*, Luo, Zhou, 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Xu*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CSIAM-AM 2024.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100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E08EE-3F92-4FE3-9751-0C353C864B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240" y="194074"/>
            <a:ext cx="10515600" cy="453984"/>
          </a:xfrm>
        </p:spPr>
        <p:txBody>
          <a:bodyPr/>
          <a:lstStyle/>
          <a:p>
            <a:r>
              <a:rPr lang="en-US" altLang="zh-CN" b="1" i="1" dirty="0"/>
              <a:t>a</a:t>
            </a:r>
            <a:r>
              <a:rPr lang="en-US" altLang="zh-CN" b="1" dirty="0"/>
              <a:t>-lag regime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1BA000-6844-4B55-86CC-68789A14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920212"/>
            <a:ext cx="11277600" cy="50175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113047A-A024-67F9-A7E3-EE0FF2C8D7FE}"/>
              </a:ext>
            </a:extLst>
          </p:cNvPr>
          <p:cNvSpPr/>
          <p:nvPr/>
        </p:nvSpPr>
        <p:spPr>
          <a:xfrm>
            <a:off x="0" y="6416060"/>
            <a:ext cx="10813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Chen, Li*, Luo, Zhou, 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Xu*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Phase Diagram of Initial Condensation for Two-layer Neural Networks, CSIAM-AM 2024.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230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A013D-7F99-BE8B-9C2D-FDFEB91D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5587F-66AA-33E8-F7CD-D2F8B031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07" y="3283527"/>
            <a:ext cx="11429516" cy="590525"/>
          </a:xfrm>
        </p:spPr>
        <p:txBody>
          <a:bodyPr/>
          <a:lstStyle/>
          <a:p>
            <a:pPr algn="ctr"/>
            <a:r>
              <a:rPr lang="en-US" altLang="zh-CN" dirty="0"/>
              <a:t>Why not only train a small net but a condensed one?</a:t>
            </a: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700192C-6594-6756-164B-F0FBC6895E63}"/>
              </a:ext>
            </a:extLst>
          </p:cNvPr>
          <p:cNvSpPr txBox="1">
            <a:spLocks/>
          </p:cNvSpPr>
          <p:nvPr/>
        </p:nvSpPr>
        <p:spPr>
          <a:xfrm>
            <a:off x="187680" y="1345623"/>
            <a:ext cx="11429516" cy="5905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dirty="0"/>
              <a:t>Embedding Principle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936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651A-E10B-4FD8-8FC8-82810A8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effective neurons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1407402" y="1057494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neurons are enough!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AA20F78-5614-400F-8FA0-1AA98383544A}"/>
              </a:ext>
            </a:extLst>
          </p:cNvPr>
          <p:cNvCxnSpPr>
            <a:cxnSpLocks/>
          </p:cNvCxnSpPr>
          <p:nvPr/>
        </p:nvCxnSpPr>
        <p:spPr>
          <a:xfrm>
            <a:off x="110309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35A7716-D6CD-4FB4-89BB-E7C4F66B2853}"/>
              </a:ext>
            </a:extLst>
          </p:cNvPr>
          <p:cNvCxnSpPr>
            <a:cxnSpLocks/>
          </p:cNvCxnSpPr>
          <p:nvPr/>
        </p:nvCxnSpPr>
        <p:spPr>
          <a:xfrm>
            <a:off x="796109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4C4713C-1728-4388-AEF3-27B4F28D0D84}"/>
              </a:ext>
            </a:extLst>
          </p:cNvPr>
          <p:cNvCxnSpPr>
            <a:cxnSpLocks/>
          </p:cNvCxnSpPr>
          <p:nvPr/>
        </p:nvCxnSpPr>
        <p:spPr>
          <a:xfrm flipH="1">
            <a:off x="3323223" y="2878259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69A661-61EA-4F9D-9E5B-4366339AE7AD}"/>
              </a:ext>
            </a:extLst>
          </p:cNvPr>
          <p:cNvCxnSpPr>
            <a:cxnSpLocks/>
          </p:cNvCxnSpPr>
          <p:nvPr/>
        </p:nvCxnSpPr>
        <p:spPr>
          <a:xfrm>
            <a:off x="2286795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加号 17">
            <a:extLst>
              <a:ext uri="{FF2B5EF4-FFF2-40B4-BE49-F238E27FC236}">
                <a16:creationId xmlns:a16="http://schemas.microsoft.com/office/drawing/2014/main" id="{29EA7DAA-674F-4CEA-BB4B-27BBA6C31D44}"/>
              </a:ext>
            </a:extLst>
          </p:cNvPr>
          <p:cNvSpPr/>
          <p:nvPr/>
        </p:nvSpPr>
        <p:spPr>
          <a:xfrm>
            <a:off x="1728962" y="3189830"/>
            <a:ext cx="773852" cy="888992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等号 18">
            <a:extLst>
              <a:ext uri="{FF2B5EF4-FFF2-40B4-BE49-F238E27FC236}">
                <a16:creationId xmlns:a16="http://schemas.microsoft.com/office/drawing/2014/main" id="{AC120A5F-E5F7-4BC1-B8A7-DE33D2119FE5}"/>
              </a:ext>
            </a:extLst>
          </p:cNvPr>
          <p:cNvSpPr/>
          <p:nvPr/>
        </p:nvSpPr>
        <p:spPr>
          <a:xfrm>
            <a:off x="4165012" y="3430682"/>
            <a:ext cx="1117600" cy="47754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D67590-6BA8-4582-8FA0-7BCFD9DE5BE5}"/>
              </a:ext>
            </a:extLst>
          </p:cNvPr>
          <p:cNvCxnSpPr>
            <a:cxnSpLocks/>
          </p:cNvCxnSpPr>
          <p:nvPr/>
        </p:nvCxnSpPr>
        <p:spPr>
          <a:xfrm>
            <a:off x="5325491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D6B32AB-4126-4414-BB8D-C47EAC6FFA23}"/>
              </a:ext>
            </a:extLst>
          </p:cNvPr>
          <p:cNvCxnSpPr>
            <a:cxnSpLocks/>
          </p:cNvCxnSpPr>
          <p:nvPr/>
        </p:nvCxnSpPr>
        <p:spPr>
          <a:xfrm>
            <a:off x="6011291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B719C0A-00E1-4030-8D90-A76D9BDF6E3D}"/>
              </a:ext>
            </a:extLst>
          </p:cNvPr>
          <p:cNvCxnSpPr>
            <a:cxnSpLocks/>
          </p:cNvCxnSpPr>
          <p:nvPr/>
        </p:nvCxnSpPr>
        <p:spPr>
          <a:xfrm flipH="1">
            <a:off x="7066175" y="2878260"/>
            <a:ext cx="689007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0F62C04-1084-0B21-07C7-1F21BC61BF85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8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下 10">
            <a:extLst>
              <a:ext uri="{FF2B5EF4-FFF2-40B4-BE49-F238E27FC236}">
                <a16:creationId xmlns:a16="http://schemas.microsoft.com/office/drawing/2014/main" id="{96989510-A506-4694-8AFA-23512B7C665D}"/>
              </a:ext>
            </a:extLst>
          </p:cNvPr>
          <p:cNvSpPr/>
          <p:nvPr/>
        </p:nvSpPr>
        <p:spPr>
          <a:xfrm>
            <a:off x="3901440" y="1859280"/>
            <a:ext cx="533400" cy="274828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D5651A-E10B-4FD8-8FC8-82810A8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effective neurons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1958118" y="4721868"/>
            <a:ext cx="480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neurons network!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4EFCD6-381E-45E8-9661-84F9E43B9F8D}"/>
              </a:ext>
            </a:extLst>
          </p:cNvPr>
          <p:cNvSpPr txBox="1"/>
          <p:nvPr/>
        </p:nvSpPr>
        <p:spPr>
          <a:xfrm>
            <a:off x="1874211" y="1172211"/>
            <a:ext cx="4481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The original large network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186D25-96B1-41BC-A582-2A8615BF7955}"/>
              </a:ext>
            </a:extLst>
          </p:cNvPr>
          <p:cNvSpPr txBox="1"/>
          <p:nvPr/>
        </p:nvSpPr>
        <p:spPr>
          <a:xfrm>
            <a:off x="3393440" y="2971810"/>
            <a:ext cx="193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D73C1E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Similar?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D73C1E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3D1C49-FA10-45BC-EF70-D07E681E1CEB}"/>
              </a:ext>
            </a:extLst>
          </p:cNvPr>
          <p:cNvSpPr txBox="1"/>
          <p:nvPr/>
        </p:nvSpPr>
        <p:spPr>
          <a:xfrm>
            <a:off x="1035866" y="5551182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Why do not just train small network???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5D6573-ABEC-8A63-D06A-4F4C310DE00F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3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NN of diff width go through same point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C7E9A-64A5-48FF-8140-4BE2759D5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59" y="761979"/>
            <a:ext cx="6376483" cy="55474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6BE9E5-CE51-48D0-8067-FE010A80DD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8B0C2-4D92-6FB1-E692-8A0618EB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2" y="995154"/>
            <a:ext cx="3296319" cy="2394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1AD29E-B298-977B-3426-C2329127B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92" y="3468167"/>
            <a:ext cx="3108992" cy="2394679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43B79FC2-FDB2-A7D3-BBE6-5D258A3E9FB3}"/>
              </a:ext>
            </a:extLst>
          </p:cNvPr>
          <p:cNvSpPr/>
          <p:nvPr/>
        </p:nvSpPr>
        <p:spPr>
          <a:xfrm>
            <a:off x="5229858" y="3368039"/>
            <a:ext cx="99062" cy="33326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rgbClr val="242C2D"/>
                </a:solidFill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AC687-6B59-1419-67FE-03CCC0D25303}"/>
              </a:ext>
            </a:extLst>
          </p:cNvPr>
          <p:cNvSpPr txBox="1"/>
          <p:nvPr/>
        </p:nvSpPr>
        <p:spPr>
          <a:xfrm>
            <a:off x="9625911" y="1225613"/>
            <a:ext cx="2430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 similar saddles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 same loss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3 same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4 similar condense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197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spectrum: distribution over multi-trials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6BE9E5-CE51-48D0-8067-FE010A80DD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526C78-37BD-4791-A5FE-B1E1FF06A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1896" r="9277"/>
          <a:stretch/>
        </p:blipFill>
        <p:spPr>
          <a:xfrm>
            <a:off x="2352040" y="3299426"/>
            <a:ext cx="7147560" cy="9681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FAADBD-8800-4770-BC9B-1A1CD05EE291}"/>
              </a:ext>
            </a:extLst>
          </p:cNvPr>
          <p:cNvSpPr txBox="1"/>
          <p:nvPr/>
        </p:nvSpPr>
        <p:spPr>
          <a:xfrm>
            <a:off x="5288280" y="4448224"/>
            <a:ext cx="288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Color: frequency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2A8272-0AEB-4EF1-BB9D-EBD19DEB1B5C}"/>
              </a:ext>
            </a:extLst>
          </p:cNvPr>
          <p:cNvSpPr txBox="1"/>
          <p:nvPr/>
        </p:nvSpPr>
        <p:spPr>
          <a:xfrm>
            <a:off x="2626360" y="1574800"/>
            <a:ext cx="855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a net with 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 from different initialization with same distribution multiple trials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Count the frequency of all loss values in a small interval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8FB67-50F4-4AEC-A36B-5076E0BBC354}"/>
              </a:ext>
            </a:extLst>
          </p:cNvPr>
          <p:cNvSpPr txBox="1"/>
          <p:nvPr/>
        </p:nvSpPr>
        <p:spPr>
          <a:xfrm>
            <a:off x="2413000" y="5278120"/>
            <a:ext cx="154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Stagnation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A655EBD-F2C8-4205-B313-CDFCDFDD79C9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185160" y="3622040"/>
            <a:ext cx="1097280" cy="1656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856497C-FDA9-4E3A-A137-14CDA57CE7A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185160" y="3681006"/>
            <a:ext cx="182880" cy="15971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0647458-A2AC-4C4A-A78B-AD3E2747B85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185160" y="3651524"/>
            <a:ext cx="1869440" cy="16265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9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E2820-4ECC-B841-92D1-BDAE42E3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8" y="2143838"/>
            <a:ext cx="11378985" cy="2821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388E0-367C-EE48-92AC-AA4C3ECD9C32}"/>
              </a:ext>
            </a:extLst>
          </p:cNvPr>
          <p:cNvSpPr txBox="1"/>
          <p:nvPr/>
        </p:nvSpPr>
        <p:spPr>
          <a:xfrm>
            <a:off x="66040" y="12281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Motivation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results </a:t>
            </a: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</a:rPr>
              <a:t>by</a:t>
            </a:r>
            <a:r>
              <a:rPr lang="zh-CN" altLang="en-US" sz="32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</a:rPr>
              <a:t>different</a:t>
            </a:r>
            <a:r>
              <a:rPr lang="zh-CN" altLang="en-US" sz="32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</a:rPr>
              <a:t>initializations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8FE4F816-C92E-A7B6-1D7B-1F59C10CCA43}"/>
              </a:ext>
            </a:extLst>
          </p:cNvPr>
          <p:cNvSpPr txBox="1"/>
          <p:nvPr/>
        </p:nvSpPr>
        <p:spPr>
          <a:xfrm>
            <a:off x="1900593" y="1696267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7E8E899-7D47-DF0E-42FB-A9800CFD3C4B}"/>
              </a:ext>
            </a:extLst>
          </p:cNvPr>
          <p:cNvSpPr txBox="1"/>
          <p:nvPr/>
        </p:nvSpPr>
        <p:spPr>
          <a:xfrm>
            <a:off x="5466049" y="1696267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C0EC32EA-BC69-8608-979A-0CD1402EDAD5}"/>
              </a:ext>
            </a:extLst>
          </p:cNvPr>
          <p:cNvSpPr txBox="1"/>
          <p:nvPr/>
        </p:nvSpPr>
        <p:spPr>
          <a:xfrm>
            <a:off x="9031505" y="1690734"/>
            <a:ext cx="224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238232-06C5-BBA5-075D-368AA1E92A90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568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55840-7F07-4DB8-A87E-70326009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spectrum: distribution over multi-trials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6BE9E5-CE51-48D0-8067-FE010A80DD32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526C78-37BD-4791-A5FE-B1E1FF06A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36" y="837720"/>
            <a:ext cx="8021328" cy="53475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FAADBD-8800-4770-BC9B-1A1CD05EE291}"/>
              </a:ext>
            </a:extLst>
          </p:cNvPr>
          <p:cNvSpPr txBox="1"/>
          <p:nvPr/>
        </p:nvSpPr>
        <p:spPr>
          <a:xfrm>
            <a:off x="127000" y="1534160"/>
            <a:ext cx="224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Larger net,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Easier to decay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84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F672C-1E80-5D4D-B295-D20C70AB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573868"/>
            <a:ext cx="11429516" cy="973646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tx2"/>
                </a:solidFill>
              </a:rPr>
              <a:t>Study similarity and difference of different widths </a:t>
            </a:r>
            <a:br>
              <a:rPr kumimoji="1" lang="en-US" altLang="zh-CN" dirty="0">
                <a:solidFill>
                  <a:schemeClr val="tx2"/>
                </a:solidFill>
              </a:rPr>
            </a:br>
            <a:r>
              <a:rPr kumimoji="1" lang="en-US" altLang="zh-CN" dirty="0">
                <a:solidFill>
                  <a:schemeClr val="tx2"/>
                </a:solidFill>
              </a:rPr>
              <a:t>from Loss Landscape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17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 principle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618E68-C3AB-4C5B-99CE-CD05473B0B07}"/>
              </a:ext>
            </a:extLst>
          </p:cNvPr>
          <p:cNvSpPr txBox="1"/>
          <p:nvPr/>
        </p:nvSpPr>
        <p:spPr>
          <a:xfrm>
            <a:off x="762484" y="1138079"/>
            <a:ext cx="11429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Ital"/>
                <a:ea typeface="黑体"/>
                <a:cs typeface="+mn-cs"/>
              </a:rPr>
              <a:t>the loss landscape of any network “contains” all critical points of all narrower networks.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2134EF-A1C9-4D58-B990-68B9B2EB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14" y="1538932"/>
            <a:ext cx="7858540" cy="3252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57C382B-2ED7-47B8-A0E9-E82FAB2CC038}"/>
                  </a:ext>
                </a:extLst>
              </p:cNvPr>
              <p:cNvSpPr txBox="1"/>
              <p:nvPr/>
            </p:nvSpPr>
            <p:spPr>
              <a:xfrm>
                <a:off x="2166730" y="4820016"/>
                <a:ext cx="7858539" cy="1236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Theorem: under one-step embedding, we have: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𝑛𝑎𝑟𝑟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𝑤𝑖𝑑𝑒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II: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𝑛𝑎𝑟𝑟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critical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𝑤𝑖𝑑𝑒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is a also critical point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57C382B-2ED7-47B8-A0E9-E82FAB2C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30" y="4820016"/>
                <a:ext cx="7858539" cy="1236364"/>
              </a:xfrm>
              <a:prstGeom prst="rect">
                <a:avLst/>
              </a:prstGeom>
              <a:blipFill>
                <a:blip r:embed="rId3"/>
                <a:stretch>
                  <a:fillRect l="-1163" t="-3941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55CA1BF-467F-46B4-B397-745942F830E7}"/>
              </a:ext>
            </a:extLst>
          </p:cNvPr>
          <p:cNvSpPr txBox="1"/>
          <p:nvPr/>
        </p:nvSpPr>
        <p:spPr>
          <a:xfrm>
            <a:off x="9766854" y="4791915"/>
            <a:ext cx="2172385" cy="40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Condensation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21263D-87F9-CFA2-0A84-48052EB81934}"/>
              </a:ext>
            </a:extLst>
          </p:cNvPr>
          <p:cNvSpPr txBox="1"/>
          <p:nvPr/>
        </p:nvSpPr>
        <p:spPr>
          <a:xfrm>
            <a:off x="0" y="6406634"/>
            <a:ext cx="785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Embedding Principle,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75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4DF505-FC7D-43DF-A360-57D032C12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587871"/>
            <a:ext cx="11559549" cy="7422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9FCE7B-14A7-4A8B-ACA3-CE4633A5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2" y="2567984"/>
            <a:ext cx="11429516" cy="1052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30A636-A0A5-4F61-9FCD-BA95305C9239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9BCD80-7F5C-5B98-3783-158769EC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43" y="4602467"/>
            <a:ext cx="11429515" cy="11687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66FF4F-2A77-3DB1-7037-223B095BB58F}"/>
              </a:ext>
            </a:extLst>
          </p:cNvPr>
          <p:cNvSpPr txBox="1"/>
          <p:nvPr/>
        </p:nvSpPr>
        <p:spPr>
          <a:xfrm>
            <a:off x="381241" y="913315"/>
            <a:ext cx="727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Larger network, larger degeneracy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D906BB-8F80-5761-FDA7-475D7C6FA03E}"/>
              </a:ext>
            </a:extLst>
          </p:cNvPr>
          <p:cNvSpPr txBox="1"/>
          <p:nvPr/>
        </p:nvSpPr>
        <p:spPr>
          <a:xfrm>
            <a:off x="451580" y="3858340"/>
            <a:ext cx="852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Larger network, almost more descent directions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912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Degeneracy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EFA9C9-9B11-4FAC-96CE-3D0D1ACB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2" y="1466564"/>
            <a:ext cx="11974939" cy="47913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85D442-C581-4538-A1F7-E839EEF768E5}"/>
              </a:ext>
            </a:extLst>
          </p:cNvPr>
          <p:cNvSpPr txBox="1"/>
          <p:nvPr/>
        </p:nvSpPr>
        <p:spPr>
          <a:xfrm>
            <a:off x="90859" y="815989"/>
            <a:ext cx="1197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Comments: maybe why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wider is easier for training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not local minima, more descent directions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30A636-A0A5-4F61-9FCD-BA95305C9239}"/>
              </a:ext>
            </a:extLst>
          </p:cNvPr>
          <p:cNvSpPr txBox="1"/>
          <p:nvPr/>
        </p:nvSpPr>
        <p:spPr>
          <a:xfrm>
            <a:off x="0" y="6406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6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0EC4F-A92A-472F-AFCD-D151F929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intuitive conjecture: guided by smaller NNs’ critical points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5E80F6D-0419-4CFB-A09E-6580BC3E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42" y="3723609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A248D4-5E00-4293-9E06-E49DF4B1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57" y="3497324"/>
            <a:ext cx="589612" cy="13065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D26F9A-714A-4F7E-81FD-46DFD8A919AD}"/>
              </a:ext>
            </a:extLst>
          </p:cNvPr>
          <p:cNvSpPr txBox="1"/>
          <p:nvPr/>
        </p:nvSpPr>
        <p:spPr>
          <a:xfrm>
            <a:off x="209715" y="4890052"/>
            <a:ext cx="1740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parameters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054A6C3D-0C25-4F3C-94AA-A6E1A033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62" y="743956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3FC6370-0F78-49C0-978C-50B2C307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34" y="3085448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96406F7-7177-419C-8822-2679D022D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515" y="343214"/>
            <a:ext cx="102702" cy="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D18DC395-1B1B-4580-A7DC-F3D9926A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846" y="949567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4F733B5-8E74-4311-AF72-8DC7C42E7111}"/>
              </a:ext>
            </a:extLst>
          </p:cNvPr>
          <p:cNvSpPr/>
          <p:nvPr/>
        </p:nvSpPr>
        <p:spPr>
          <a:xfrm>
            <a:off x="1214783" y="1757475"/>
            <a:ext cx="8931965" cy="2420730"/>
          </a:xfrm>
          <a:custGeom>
            <a:avLst/>
            <a:gdLst>
              <a:gd name="connsiteX0" fmla="*/ 0 w 8931965"/>
              <a:gd name="connsiteY0" fmla="*/ 2420730 h 2420730"/>
              <a:gd name="connsiteX1" fmla="*/ 132521 w 8931965"/>
              <a:gd name="connsiteY1" fmla="*/ 2398643 h 2420730"/>
              <a:gd name="connsiteX2" fmla="*/ 441739 w 8931965"/>
              <a:gd name="connsiteY2" fmla="*/ 2345635 h 2420730"/>
              <a:gd name="connsiteX3" fmla="*/ 534504 w 8931965"/>
              <a:gd name="connsiteY3" fmla="*/ 2341217 h 2420730"/>
              <a:gd name="connsiteX4" fmla="*/ 614017 w 8931965"/>
              <a:gd name="connsiteY4" fmla="*/ 2314713 h 2420730"/>
              <a:gd name="connsiteX5" fmla="*/ 733287 w 8931965"/>
              <a:gd name="connsiteY5" fmla="*/ 2235200 h 2420730"/>
              <a:gd name="connsiteX6" fmla="*/ 803965 w 8931965"/>
              <a:gd name="connsiteY6" fmla="*/ 2191026 h 2420730"/>
              <a:gd name="connsiteX7" fmla="*/ 1170608 w 8931965"/>
              <a:gd name="connsiteY7" fmla="*/ 2027583 h 2420730"/>
              <a:gd name="connsiteX8" fmla="*/ 1254539 w 8931965"/>
              <a:gd name="connsiteY8" fmla="*/ 2005496 h 2420730"/>
              <a:gd name="connsiteX9" fmla="*/ 1378226 w 8931965"/>
              <a:gd name="connsiteY9" fmla="*/ 1965739 h 2420730"/>
              <a:gd name="connsiteX10" fmla="*/ 1585843 w 8931965"/>
              <a:gd name="connsiteY10" fmla="*/ 1930400 h 2420730"/>
              <a:gd name="connsiteX11" fmla="*/ 1683026 w 8931965"/>
              <a:gd name="connsiteY11" fmla="*/ 1921565 h 2420730"/>
              <a:gd name="connsiteX12" fmla="*/ 1859721 w 8931965"/>
              <a:gd name="connsiteY12" fmla="*/ 1886226 h 2420730"/>
              <a:gd name="connsiteX13" fmla="*/ 1930400 w 8931965"/>
              <a:gd name="connsiteY13" fmla="*/ 1872974 h 2420730"/>
              <a:gd name="connsiteX14" fmla="*/ 1965739 w 8931965"/>
              <a:gd name="connsiteY14" fmla="*/ 1864139 h 2420730"/>
              <a:gd name="connsiteX15" fmla="*/ 2027582 w 8931965"/>
              <a:gd name="connsiteY15" fmla="*/ 1837635 h 2420730"/>
              <a:gd name="connsiteX16" fmla="*/ 2071756 w 8931965"/>
              <a:gd name="connsiteY16" fmla="*/ 1824383 h 2420730"/>
              <a:gd name="connsiteX17" fmla="*/ 2098260 w 8931965"/>
              <a:gd name="connsiteY17" fmla="*/ 1819965 h 2420730"/>
              <a:gd name="connsiteX18" fmla="*/ 2221947 w 8931965"/>
              <a:gd name="connsiteY18" fmla="*/ 1789043 h 2420730"/>
              <a:gd name="connsiteX19" fmla="*/ 2252869 w 8931965"/>
              <a:gd name="connsiteY19" fmla="*/ 1780209 h 2420730"/>
              <a:gd name="connsiteX20" fmla="*/ 2301460 w 8931965"/>
              <a:gd name="connsiteY20" fmla="*/ 1775791 h 2420730"/>
              <a:gd name="connsiteX21" fmla="*/ 2327965 w 8931965"/>
              <a:gd name="connsiteY21" fmla="*/ 1771374 h 2420730"/>
              <a:gd name="connsiteX22" fmla="*/ 2729947 w 8931965"/>
              <a:gd name="connsiteY22" fmla="*/ 1762539 h 2420730"/>
              <a:gd name="connsiteX23" fmla="*/ 2778539 w 8931965"/>
              <a:gd name="connsiteY23" fmla="*/ 1753704 h 2420730"/>
              <a:gd name="connsiteX24" fmla="*/ 2822713 w 8931965"/>
              <a:gd name="connsiteY24" fmla="*/ 1749287 h 2420730"/>
              <a:gd name="connsiteX25" fmla="*/ 2897808 w 8931965"/>
              <a:gd name="connsiteY25" fmla="*/ 1718365 h 2420730"/>
              <a:gd name="connsiteX26" fmla="*/ 2990574 w 8931965"/>
              <a:gd name="connsiteY26" fmla="*/ 1683026 h 2420730"/>
              <a:gd name="connsiteX27" fmla="*/ 3123095 w 8931965"/>
              <a:gd name="connsiteY27" fmla="*/ 1607930 h 2420730"/>
              <a:gd name="connsiteX28" fmla="*/ 3207026 w 8931965"/>
              <a:gd name="connsiteY28" fmla="*/ 1559339 h 2420730"/>
              <a:gd name="connsiteX29" fmla="*/ 3436730 w 8931965"/>
              <a:gd name="connsiteY29" fmla="*/ 1356139 h 2420730"/>
              <a:gd name="connsiteX30" fmla="*/ 3688521 w 8931965"/>
              <a:gd name="connsiteY30" fmla="*/ 1144104 h 2420730"/>
              <a:gd name="connsiteX31" fmla="*/ 3984487 w 8931965"/>
              <a:gd name="connsiteY31" fmla="*/ 781878 h 2420730"/>
              <a:gd name="connsiteX32" fmla="*/ 4033078 w 8931965"/>
              <a:gd name="connsiteY32" fmla="*/ 693530 h 2420730"/>
              <a:gd name="connsiteX33" fmla="*/ 4094921 w 8931965"/>
              <a:gd name="connsiteY33" fmla="*/ 583096 h 2420730"/>
              <a:gd name="connsiteX34" fmla="*/ 4117008 w 8931965"/>
              <a:gd name="connsiteY34" fmla="*/ 547756 h 2420730"/>
              <a:gd name="connsiteX35" fmla="*/ 4139095 w 8931965"/>
              <a:gd name="connsiteY35" fmla="*/ 494748 h 2420730"/>
              <a:gd name="connsiteX36" fmla="*/ 4214191 w 8931965"/>
              <a:gd name="connsiteY36" fmla="*/ 287130 h 2420730"/>
              <a:gd name="connsiteX37" fmla="*/ 4245113 w 8931965"/>
              <a:gd name="connsiteY37" fmla="*/ 194365 h 2420730"/>
              <a:gd name="connsiteX38" fmla="*/ 4298121 w 8931965"/>
              <a:gd name="connsiteY38" fmla="*/ 66261 h 2420730"/>
              <a:gd name="connsiteX39" fmla="*/ 4382052 w 8931965"/>
              <a:gd name="connsiteY39" fmla="*/ 13252 h 2420730"/>
              <a:gd name="connsiteX40" fmla="*/ 4421808 w 8931965"/>
              <a:gd name="connsiteY40" fmla="*/ 0 h 2420730"/>
              <a:gd name="connsiteX41" fmla="*/ 4616174 w 8931965"/>
              <a:gd name="connsiteY41" fmla="*/ 8835 h 2420730"/>
              <a:gd name="connsiteX42" fmla="*/ 4788452 w 8931965"/>
              <a:gd name="connsiteY42" fmla="*/ 39756 h 2420730"/>
              <a:gd name="connsiteX43" fmla="*/ 4903304 w 8931965"/>
              <a:gd name="connsiteY43" fmla="*/ 66261 h 2420730"/>
              <a:gd name="connsiteX44" fmla="*/ 4943060 w 8931965"/>
              <a:gd name="connsiteY44" fmla="*/ 92765 h 2420730"/>
              <a:gd name="connsiteX45" fmla="*/ 5137426 w 8931965"/>
              <a:gd name="connsiteY45" fmla="*/ 300383 h 2420730"/>
              <a:gd name="connsiteX46" fmla="*/ 5177182 w 8931965"/>
              <a:gd name="connsiteY46" fmla="*/ 348974 h 2420730"/>
              <a:gd name="connsiteX47" fmla="*/ 5239026 w 8931965"/>
              <a:gd name="connsiteY47" fmla="*/ 415235 h 2420730"/>
              <a:gd name="connsiteX48" fmla="*/ 5278782 w 8931965"/>
              <a:gd name="connsiteY48" fmla="*/ 472661 h 2420730"/>
              <a:gd name="connsiteX49" fmla="*/ 5322956 w 8931965"/>
              <a:gd name="connsiteY49" fmla="*/ 525669 h 2420730"/>
              <a:gd name="connsiteX50" fmla="*/ 5499652 w 8931965"/>
              <a:gd name="connsiteY50" fmla="*/ 803965 h 2420730"/>
              <a:gd name="connsiteX51" fmla="*/ 5557078 w 8931965"/>
              <a:gd name="connsiteY51" fmla="*/ 901148 h 2420730"/>
              <a:gd name="connsiteX52" fmla="*/ 5601252 w 8931965"/>
              <a:gd name="connsiteY52" fmla="*/ 1002748 h 2420730"/>
              <a:gd name="connsiteX53" fmla="*/ 5658678 w 8931965"/>
              <a:gd name="connsiteY53" fmla="*/ 1095513 h 2420730"/>
              <a:gd name="connsiteX54" fmla="*/ 5751443 w 8931965"/>
              <a:gd name="connsiteY54" fmla="*/ 1263374 h 2420730"/>
              <a:gd name="connsiteX55" fmla="*/ 5795617 w 8931965"/>
              <a:gd name="connsiteY55" fmla="*/ 1325217 h 2420730"/>
              <a:gd name="connsiteX56" fmla="*/ 5835374 w 8931965"/>
              <a:gd name="connsiteY56" fmla="*/ 1404730 h 2420730"/>
              <a:gd name="connsiteX57" fmla="*/ 5879547 w 8931965"/>
              <a:gd name="connsiteY57" fmla="*/ 1475409 h 2420730"/>
              <a:gd name="connsiteX58" fmla="*/ 5954643 w 8931965"/>
              <a:gd name="connsiteY58" fmla="*/ 1577009 h 2420730"/>
              <a:gd name="connsiteX59" fmla="*/ 6012069 w 8931965"/>
              <a:gd name="connsiteY59" fmla="*/ 1634435 h 2420730"/>
              <a:gd name="connsiteX60" fmla="*/ 6056243 w 8931965"/>
              <a:gd name="connsiteY60" fmla="*/ 1691861 h 2420730"/>
              <a:gd name="connsiteX61" fmla="*/ 6082747 w 8931965"/>
              <a:gd name="connsiteY61" fmla="*/ 1718365 h 2420730"/>
              <a:gd name="connsiteX62" fmla="*/ 6113669 w 8931965"/>
              <a:gd name="connsiteY62" fmla="*/ 1753704 h 2420730"/>
              <a:gd name="connsiteX63" fmla="*/ 6140174 w 8931965"/>
              <a:gd name="connsiteY63" fmla="*/ 1780209 h 2420730"/>
              <a:gd name="connsiteX64" fmla="*/ 6179930 w 8931965"/>
              <a:gd name="connsiteY64" fmla="*/ 1824383 h 2420730"/>
              <a:gd name="connsiteX65" fmla="*/ 6321287 w 8931965"/>
              <a:gd name="connsiteY65" fmla="*/ 1956904 h 2420730"/>
              <a:gd name="connsiteX66" fmla="*/ 6409634 w 8931965"/>
              <a:gd name="connsiteY66" fmla="*/ 2062922 h 2420730"/>
              <a:gd name="connsiteX67" fmla="*/ 6449391 w 8931965"/>
              <a:gd name="connsiteY67" fmla="*/ 2120348 h 2420730"/>
              <a:gd name="connsiteX68" fmla="*/ 6528904 w 8931965"/>
              <a:gd name="connsiteY68" fmla="*/ 2191026 h 2420730"/>
              <a:gd name="connsiteX69" fmla="*/ 6555408 w 8931965"/>
              <a:gd name="connsiteY69" fmla="*/ 2208696 h 2420730"/>
              <a:gd name="connsiteX70" fmla="*/ 6599582 w 8931965"/>
              <a:gd name="connsiteY70" fmla="*/ 2217530 h 2420730"/>
              <a:gd name="connsiteX71" fmla="*/ 6904382 w 8931965"/>
              <a:gd name="connsiteY71" fmla="*/ 2292626 h 2420730"/>
              <a:gd name="connsiteX72" fmla="*/ 7112000 w 8931965"/>
              <a:gd name="connsiteY72" fmla="*/ 2332383 h 2420730"/>
              <a:gd name="connsiteX73" fmla="*/ 7173843 w 8931965"/>
              <a:gd name="connsiteY73" fmla="*/ 2327965 h 2420730"/>
              <a:gd name="connsiteX74" fmla="*/ 7244521 w 8931965"/>
              <a:gd name="connsiteY74" fmla="*/ 2323548 h 2420730"/>
              <a:gd name="connsiteX75" fmla="*/ 7337287 w 8931965"/>
              <a:gd name="connsiteY75" fmla="*/ 2310296 h 2420730"/>
              <a:gd name="connsiteX76" fmla="*/ 7377043 w 8931965"/>
              <a:gd name="connsiteY76" fmla="*/ 2292626 h 2420730"/>
              <a:gd name="connsiteX77" fmla="*/ 7522817 w 8931965"/>
              <a:gd name="connsiteY77" fmla="*/ 2115930 h 2420730"/>
              <a:gd name="connsiteX78" fmla="*/ 7642087 w 8931965"/>
              <a:gd name="connsiteY78" fmla="*/ 1656522 h 2420730"/>
              <a:gd name="connsiteX79" fmla="*/ 7650921 w 8931965"/>
              <a:gd name="connsiteY79" fmla="*/ 1616765 h 2420730"/>
              <a:gd name="connsiteX80" fmla="*/ 7712765 w 8931965"/>
              <a:gd name="connsiteY80" fmla="*/ 1493078 h 2420730"/>
              <a:gd name="connsiteX81" fmla="*/ 7792278 w 8931965"/>
              <a:gd name="connsiteY81" fmla="*/ 1329635 h 2420730"/>
              <a:gd name="connsiteX82" fmla="*/ 8189843 w 8931965"/>
              <a:gd name="connsiteY82" fmla="*/ 724452 h 2420730"/>
              <a:gd name="connsiteX83" fmla="*/ 8251687 w 8931965"/>
              <a:gd name="connsiteY83" fmla="*/ 640522 h 2420730"/>
              <a:gd name="connsiteX84" fmla="*/ 8273774 w 8931965"/>
              <a:gd name="connsiteY84" fmla="*/ 609600 h 2420730"/>
              <a:gd name="connsiteX85" fmla="*/ 8384208 w 8931965"/>
              <a:gd name="connsiteY85" fmla="*/ 490330 h 2420730"/>
              <a:gd name="connsiteX86" fmla="*/ 8463721 w 8931965"/>
              <a:gd name="connsiteY86" fmla="*/ 397565 h 2420730"/>
              <a:gd name="connsiteX87" fmla="*/ 8525565 w 8931965"/>
              <a:gd name="connsiteY87" fmla="*/ 326887 h 2420730"/>
              <a:gd name="connsiteX88" fmla="*/ 8543234 w 8931965"/>
              <a:gd name="connsiteY88" fmla="*/ 309217 h 2420730"/>
              <a:gd name="connsiteX89" fmla="*/ 8578574 w 8931965"/>
              <a:gd name="connsiteY89" fmla="*/ 282713 h 2420730"/>
              <a:gd name="connsiteX90" fmla="*/ 8591826 w 8931965"/>
              <a:gd name="connsiteY90" fmla="*/ 273878 h 2420730"/>
              <a:gd name="connsiteX91" fmla="*/ 8636000 w 8931965"/>
              <a:gd name="connsiteY91" fmla="*/ 260626 h 2420730"/>
              <a:gd name="connsiteX92" fmla="*/ 8697843 w 8931965"/>
              <a:gd name="connsiteY92" fmla="*/ 229704 h 2420730"/>
              <a:gd name="connsiteX93" fmla="*/ 8786191 w 8931965"/>
              <a:gd name="connsiteY93" fmla="*/ 194365 h 2420730"/>
              <a:gd name="connsiteX94" fmla="*/ 8812695 w 8931965"/>
              <a:gd name="connsiteY94" fmla="*/ 181113 h 2420730"/>
              <a:gd name="connsiteX95" fmla="*/ 8861287 w 8931965"/>
              <a:gd name="connsiteY95" fmla="*/ 172278 h 2420730"/>
              <a:gd name="connsiteX96" fmla="*/ 8931965 w 8931965"/>
              <a:gd name="connsiteY96" fmla="*/ 163443 h 242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8931965" h="2420730">
                <a:moveTo>
                  <a:pt x="0" y="2420730"/>
                </a:moveTo>
                <a:lnTo>
                  <a:pt x="132521" y="2398643"/>
                </a:lnTo>
                <a:cubicBezTo>
                  <a:pt x="265156" y="2374358"/>
                  <a:pt x="316325" y="2358176"/>
                  <a:pt x="441739" y="2345635"/>
                </a:cubicBezTo>
                <a:cubicBezTo>
                  <a:pt x="472542" y="2342555"/>
                  <a:pt x="503582" y="2342690"/>
                  <a:pt x="534504" y="2341217"/>
                </a:cubicBezTo>
                <a:cubicBezTo>
                  <a:pt x="561008" y="2332382"/>
                  <a:pt x="589366" y="2327860"/>
                  <a:pt x="614017" y="2314713"/>
                </a:cubicBezTo>
                <a:cubicBezTo>
                  <a:pt x="656177" y="2292228"/>
                  <a:pt x="693246" y="2261273"/>
                  <a:pt x="733287" y="2235200"/>
                </a:cubicBezTo>
                <a:cubicBezTo>
                  <a:pt x="756569" y="2220040"/>
                  <a:pt x="778919" y="2203048"/>
                  <a:pt x="803965" y="2191026"/>
                </a:cubicBezTo>
                <a:cubicBezTo>
                  <a:pt x="948117" y="2121833"/>
                  <a:pt x="1028023" y="2076939"/>
                  <a:pt x="1170608" y="2027583"/>
                </a:cubicBezTo>
                <a:cubicBezTo>
                  <a:pt x="1197946" y="2018120"/>
                  <a:pt x="1226813" y="2013755"/>
                  <a:pt x="1254539" y="2005496"/>
                </a:cubicBezTo>
                <a:cubicBezTo>
                  <a:pt x="1296043" y="1993133"/>
                  <a:pt x="1336258" y="1976422"/>
                  <a:pt x="1378226" y="1965739"/>
                </a:cubicBezTo>
                <a:cubicBezTo>
                  <a:pt x="1410934" y="1957413"/>
                  <a:pt x="1542828" y="1935521"/>
                  <a:pt x="1585843" y="1930400"/>
                </a:cubicBezTo>
                <a:cubicBezTo>
                  <a:pt x="1618143" y="1926555"/>
                  <a:pt x="1650726" y="1925410"/>
                  <a:pt x="1683026" y="1921565"/>
                </a:cubicBezTo>
                <a:cubicBezTo>
                  <a:pt x="1779552" y="1910074"/>
                  <a:pt x="1764749" y="1909150"/>
                  <a:pt x="1859721" y="1886226"/>
                </a:cubicBezTo>
                <a:cubicBezTo>
                  <a:pt x="1966413" y="1860473"/>
                  <a:pt x="1842498" y="1890554"/>
                  <a:pt x="1930400" y="1872974"/>
                </a:cubicBezTo>
                <a:cubicBezTo>
                  <a:pt x="1942306" y="1870593"/>
                  <a:pt x="1953959" y="1867084"/>
                  <a:pt x="1965739" y="1864139"/>
                </a:cubicBezTo>
                <a:cubicBezTo>
                  <a:pt x="1997987" y="1844791"/>
                  <a:pt x="1982638" y="1851828"/>
                  <a:pt x="2027582" y="1837635"/>
                </a:cubicBezTo>
                <a:cubicBezTo>
                  <a:pt x="2042241" y="1833006"/>
                  <a:pt x="2056592" y="1826911"/>
                  <a:pt x="2071756" y="1824383"/>
                </a:cubicBezTo>
                <a:cubicBezTo>
                  <a:pt x="2080591" y="1822910"/>
                  <a:pt x="2089619" y="1822322"/>
                  <a:pt x="2098260" y="1819965"/>
                </a:cubicBezTo>
                <a:cubicBezTo>
                  <a:pt x="2317268" y="1760234"/>
                  <a:pt x="2049355" y="1825377"/>
                  <a:pt x="2221947" y="1789043"/>
                </a:cubicBezTo>
                <a:cubicBezTo>
                  <a:pt x="2232437" y="1786835"/>
                  <a:pt x="2242295" y="1781971"/>
                  <a:pt x="2252869" y="1780209"/>
                </a:cubicBezTo>
                <a:cubicBezTo>
                  <a:pt x="2268912" y="1777535"/>
                  <a:pt x="2285308" y="1777691"/>
                  <a:pt x="2301460" y="1775791"/>
                </a:cubicBezTo>
                <a:cubicBezTo>
                  <a:pt x="2310355" y="1774744"/>
                  <a:pt x="2319037" y="1772088"/>
                  <a:pt x="2327965" y="1771374"/>
                </a:cubicBezTo>
                <a:cubicBezTo>
                  <a:pt x="2439219" y="1762473"/>
                  <a:pt x="2681191" y="1763216"/>
                  <a:pt x="2729947" y="1762539"/>
                </a:cubicBezTo>
                <a:cubicBezTo>
                  <a:pt x="2746144" y="1759594"/>
                  <a:pt x="2762242" y="1756032"/>
                  <a:pt x="2778539" y="1753704"/>
                </a:cubicBezTo>
                <a:cubicBezTo>
                  <a:pt x="2793188" y="1751611"/>
                  <a:pt x="2808140" y="1751859"/>
                  <a:pt x="2822713" y="1749287"/>
                </a:cubicBezTo>
                <a:cubicBezTo>
                  <a:pt x="2860057" y="1742697"/>
                  <a:pt x="2858492" y="1734852"/>
                  <a:pt x="2897808" y="1718365"/>
                </a:cubicBezTo>
                <a:cubicBezTo>
                  <a:pt x="2928323" y="1705568"/>
                  <a:pt x="2960978" y="1697824"/>
                  <a:pt x="2990574" y="1683026"/>
                </a:cubicBezTo>
                <a:cubicBezTo>
                  <a:pt x="3146897" y="1604864"/>
                  <a:pt x="3003998" y="1680423"/>
                  <a:pt x="3123095" y="1607930"/>
                </a:cubicBezTo>
                <a:cubicBezTo>
                  <a:pt x="3154109" y="1589052"/>
                  <a:pt x="3178458" y="1580455"/>
                  <a:pt x="3207026" y="1559339"/>
                </a:cubicBezTo>
                <a:cubicBezTo>
                  <a:pt x="3310290" y="1483013"/>
                  <a:pt x="3306801" y="1465553"/>
                  <a:pt x="3436730" y="1356139"/>
                </a:cubicBezTo>
                <a:cubicBezTo>
                  <a:pt x="3520660" y="1285461"/>
                  <a:pt x="3616266" y="1226681"/>
                  <a:pt x="3688521" y="1144104"/>
                </a:cubicBezTo>
                <a:cubicBezTo>
                  <a:pt x="3935636" y="861688"/>
                  <a:pt x="3842607" y="986816"/>
                  <a:pt x="3984487" y="781878"/>
                </a:cubicBezTo>
                <a:cubicBezTo>
                  <a:pt x="3996131" y="735298"/>
                  <a:pt x="3983446" y="778317"/>
                  <a:pt x="4033078" y="693530"/>
                </a:cubicBezTo>
                <a:cubicBezTo>
                  <a:pt x="4054392" y="657119"/>
                  <a:pt x="4073870" y="619659"/>
                  <a:pt x="4094921" y="583096"/>
                </a:cubicBezTo>
                <a:cubicBezTo>
                  <a:pt x="4101852" y="571057"/>
                  <a:pt x="4110796" y="560181"/>
                  <a:pt x="4117008" y="547756"/>
                </a:cubicBezTo>
                <a:cubicBezTo>
                  <a:pt x="4125568" y="530635"/>
                  <a:pt x="4132407" y="512683"/>
                  <a:pt x="4139095" y="494748"/>
                </a:cubicBezTo>
                <a:cubicBezTo>
                  <a:pt x="4164808" y="425792"/>
                  <a:pt x="4190918" y="356947"/>
                  <a:pt x="4214191" y="287130"/>
                </a:cubicBezTo>
                <a:cubicBezTo>
                  <a:pt x="4224498" y="256208"/>
                  <a:pt x="4233535" y="224834"/>
                  <a:pt x="4245113" y="194365"/>
                </a:cubicBezTo>
                <a:cubicBezTo>
                  <a:pt x="4261529" y="151166"/>
                  <a:pt x="4255645" y="84465"/>
                  <a:pt x="4298121" y="66261"/>
                </a:cubicBezTo>
                <a:cubicBezTo>
                  <a:pt x="4388676" y="27453"/>
                  <a:pt x="4242604" y="92937"/>
                  <a:pt x="4382052" y="13252"/>
                </a:cubicBezTo>
                <a:cubicBezTo>
                  <a:pt x="4394180" y="6321"/>
                  <a:pt x="4408556" y="4417"/>
                  <a:pt x="4421808" y="0"/>
                </a:cubicBezTo>
                <a:cubicBezTo>
                  <a:pt x="4486597" y="2945"/>
                  <a:pt x="4551696" y="1844"/>
                  <a:pt x="4616174" y="8835"/>
                </a:cubicBezTo>
                <a:cubicBezTo>
                  <a:pt x="4674178" y="15124"/>
                  <a:pt x="4731130" y="28885"/>
                  <a:pt x="4788452" y="39756"/>
                </a:cubicBezTo>
                <a:cubicBezTo>
                  <a:pt x="4862351" y="53771"/>
                  <a:pt x="4852586" y="51770"/>
                  <a:pt x="4903304" y="66261"/>
                </a:cubicBezTo>
                <a:cubicBezTo>
                  <a:pt x="4916556" y="75096"/>
                  <a:pt x="4931798" y="81503"/>
                  <a:pt x="4943060" y="92765"/>
                </a:cubicBezTo>
                <a:cubicBezTo>
                  <a:pt x="5081822" y="231527"/>
                  <a:pt x="5035957" y="178620"/>
                  <a:pt x="5137426" y="300383"/>
                </a:cubicBezTo>
                <a:cubicBezTo>
                  <a:pt x="5150823" y="316460"/>
                  <a:pt x="5162903" y="333675"/>
                  <a:pt x="5177182" y="348974"/>
                </a:cubicBezTo>
                <a:cubicBezTo>
                  <a:pt x="5197797" y="371061"/>
                  <a:pt x="5219849" y="391889"/>
                  <a:pt x="5239026" y="415235"/>
                </a:cubicBezTo>
                <a:cubicBezTo>
                  <a:pt x="5253804" y="433225"/>
                  <a:pt x="5264695" y="454125"/>
                  <a:pt x="5278782" y="472661"/>
                </a:cubicBezTo>
                <a:cubicBezTo>
                  <a:pt x="5292699" y="490973"/>
                  <a:pt x="5310198" y="506531"/>
                  <a:pt x="5322956" y="525669"/>
                </a:cubicBezTo>
                <a:cubicBezTo>
                  <a:pt x="5383909" y="617098"/>
                  <a:pt x="5441512" y="710722"/>
                  <a:pt x="5499652" y="803965"/>
                </a:cubicBezTo>
                <a:cubicBezTo>
                  <a:pt x="5519561" y="835894"/>
                  <a:pt x="5542075" y="866641"/>
                  <a:pt x="5557078" y="901148"/>
                </a:cubicBezTo>
                <a:cubicBezTo>
                  <a:pt x="5571803" y="935015"/>
                  <a:pt x="5584144" y="970020"/>
                  <a:pt x="5601252" y="1002748"/>
                </a:cubicBezTo>
                <a:cubicBezTo>
                  <a:pt x="5618099" y="1034977"/>
                  <a:pt x="5640520" y="1064003"/>
                  <a:pt x="5658678" y="1095513"/>
                </a:cubicBezTo>
                <a:cubicBezTo>
                  <a:pt x="5690598" y="1150903"/>
                  <a:pt x="5710516" y="1214262"/>
                  <a:pt x="5751443" y="1263374"/>
                </a:cubicBezTo>
                <a:cubicBezTo>
                  <a:pt x="5773294" y="1289594"/>
                  <a:pt x="5778462" y="1293359"/>
                  <a:pt x="5795617" y="1325217"/>
                </a:cubicBezTo>
                <a:cubicBezTo>
                  <a:pt x="5809666" y="1351308"/>
                  <a:pt x="5820919" y="1378862"/>
                  <a:pt x="5835374" y="1404730"/>
                </a:cubicBezTo>
                <a:cubicBezTo>
                  <a:pt x="5848927" y="1428983"/>
                  <a:pt x="5864304" y="1452182"/>
                  <a:pt x="5879547" y="1475409"/>
                </a:cubicBezTo>
                <a:cubicBezTo>
                  <a:pt x="5904556" y="1513518"/>
                  <a:pt x="5924383" y="1545156"/>
                  <a:pt x="5954643" y="1577009"/>
                </a:cubicBezTo>
                <a:cubicBezTo>
                  <a:pt x="5973288" y="1596635"/>
                  <a:pt x="5994133" y="1614159"/>
                  <a:pt x="6012069" y="1634435"/>
                </a:cubicBezTo>
                <a:cubicBezTo>
                  <a:pt x="6028070" y="1652523"/>
                  <a:pt x="6040687" y="1673388"/>
                  <a:pt x="6056243" y="1691861"/>
                </a:cubicBezTo>
                <a:cubicBezTo>
                  <a:pt x="6064291" y="1701418"/>
                  <a:pt x="6074245" y="1709209"/>
                  <a:pt x="6082747" y="1718365"/>
                </a:cubicBezTo>
                <a:cubicBezTo>
                  <a:pt x="6093398" y="1729835"/>
                  <a:pt x="6103018" y="1742234"/>
                  <a:pt x="6113669" y="1753704"/>
                </a:cubicBezTo>
                <a:cubicBezTo>
                  <a:pt x="6122171" y="1762860"/>
                  <a:pt x="6131628" y="1771094"/>
                  <a:pt x="6140174" y="1780209"/>
                </a:cubicBezTo>
                <a:cubicBezTo>
                  <a:pt x="6153723" y="1794661"/>
                  <a:pt x="6165750" y="1810549"/>
                  <a:pt x="6179930" y="1824383"/>
                </a:cubicBezTo>
                <a:cubicBezTo>
                  <a:pt x="6226160" y="1869486"/>
                  <a:pt x="6279940" y="1907286"/>
                  <a:pt x="6321287" y="1956904"/>
                </a:cubicBezTo>
                <a:cubicBezTo>
                  <a:pt x="6350736" y="1992243"/>
                  <a:pt x="6383449" y="2025100"/>
                  <a:pt x="6409634" y="2062922"/>
                </a:cubicBezTo>
                <a:cubicBezTo>
                  <a:pt x="6422886" y="2082064"/>
                  <a:pt x="6434648" y="2102329"/>
                  <a:pt x="6449391" y="2120348"/>
                </a:cubicBezTo>
                <a:cubicBezTo>
                  <a:pt x="6472017" y="2148002"/>
                  <a:pt x="6500334" y="2170074"/>
                  <a:pt x="6528904" y="2191026"/>
                </a:cubicBezTo>
                <a:cubicBezTo>
                  <a:pt x="6537466" y="2197305"/>
                  <a:pt x="6545911" y="2203947"/>
                  <a:pt x="6555408" y="2208696"/>
                </a:cubicBezTo>
                <a:cubicBezTo>
                  <a:pt x="6562632" y="2212308"/>
                  <a:pt x="6595318" y="2216507"/>
                  <a:pt x="6599582" y="2217530"/>
                </a:cubicBezTo>
                <a:cubicBezTo>
                  <a:pt x="6701331" y="2241950"/>
                  <a:pt x="6801776" y="2272105"/>
                  <a:pt x="6904382" y="2292626"/>
                </a:cubicBezTo>
                <a:cubicBezTo>
                  <a:pt x="7076557" y="2327061"/>
                  <a:pt x="7007149" y="2314908"/>
                  <a:pt x="7112000" y="2332383"/>
                </a:cubicBezTo>
                <a:lnTo>
                  <a:pt x="7173843" y="2327965"/>
                </a:lnTo>
                <a:cubicBezTo>
                  <a:pt x="7197396" y="2326395"/>
                  <a:pt x="7221052" y="2326085"/>
                  <a:pt x="7244521" y="2323548"/>
                </a:cubicBezTo>
                <a:cubicBezTo>
                  <a:pt x="7275576" y="2320191"/>
                  <a:pt x="7306365" y="2314713"/>
                  <a:pt x="7337287" y="2310296"/>
                </a:cubicBezTo>
                <a:cubicBezTo>
                  <a:pt x="7350539" y="2304406"/>
                  <a:pt x="7366645" y="2302735"/>
                  <a:pt x="7377043" y="2292626"/>
                </a:cubicBezTo>
                <a:cubicBezTo>
                  <a:pt x="7463535" y="2208536"/>
                  <a:pt x="7474113" y="2188988"/>
                  <a:pt x="7522817" y="2115930"/>
                </a:cubicBezTo>
                <a:cubicBezTo>
                  <a:pt x="7591586" y="1892431"/>
                  <a:pt x="7552614" y="2027198"/>
                  <a:pt x="7642087" y="1656522"/>
                </a:cubicBezTo>
                <a:cubicBezTo>
                  <a:pt x="7645272" y="1643325"/>
                  <a:pt x="7642440" y="1627366"/>
                  <a:pt x="7650921" y="1616765"/>
                </a:cubicBezTo>
                <a:cubicBezTo>
                  <a:pt x="7693815" y="1563149"/>
                  <a:pt x="7656396" y="1613869"/>
                  <a:pt x="7712765" y="1493078"/>
                </a:cubicBezTo>
                <a:cubicBezTo>
                  <a:pt x="7738386" y="1438176"/>
                  <a:pt x="7762999" y="1382677"/>
                  <a:pt x="7792278" y="1329635"/>
                </a:cubicBezTo>
                <a:cubicBezTo>
                  <a:pt x="8157438" y="668114"/>
                  <a:pt x="7866646" y="1176923"/>
                  <a:pt x="8189843" y="724452"/>
                </a:cubicBezTo>
                <a:cubicBezTo>
                  <a:pt x="8352031" y="497391"/>
                  <a:pt x="8176308" y="741026"/>
                  <a:pt x="8251687" y="640522"/>
                </a:cubicBezTo>
                <a:cubicBezTo>
                  <a:pt x="8259287" y="630389"/>
                  <a:pt x="8265393" y="619098"/>
                  <a:pt x="8273774" y="609600"/>
                </a:cubicBezTo>
                <a:cubicBezTo>
                  <a:pt x="8309622" y="568972"/>
                  <a:pt x="8348055" y="530687"/>
                  <a:pt x="8384208" y="490330"/>
                </a:cubicBezTo>
                <a:cubicBezTo>
                  <a:pt x="8411382" y="459996"/>
                  <a:pt x="8437080" y="428369"/>
                  <a:pt x="8463721" y="397565"/>
                </a:cubicBezTo>
                <a:cubicBezTo>
                  <a:pt x="8484199" y="373887"/>
                  <a:pt x="8503430" y="349024"/>
                  <a:pt x="8525565" y="326887"/>
                </a:cubicBezTo>
                <a:cubicBezTo>
                  <a:pt x="8531455" y="320997"/>
                  <a:pt x="8536835" y="314549"/>
                  <a:pt x="8543234" y="309217"/>
                </a:cubicBezTo>
                <a:cubicBezTo>
                  <a:pt x="8554546" y="299790"/>
                  <a:pt x="8566322" y="290881"/>
                  <a:pt x="8578574" y="282713"/>
                </a:cubicBezTo>
                <a:cubicBezTo>
                  <a:pt x="8582991" y="279768"/>
                  <a:pt x="8586871" y="275784"/>
                  <a:pt x="8591826" y="273878"/>
                </a:cubicBezTo>
                <a:cubicBezTo>
                  <a:pt x="8606174" y="268359"/>
                  <a:pt x="8621981" y="266934"/>
                  <a:pt x="8636000" y="260626"/>
                </a:cubicBezTo>
                <a:cubicBezTo>
                  <a:pt x="8722423" y="221736"/>
                  <a:pt x="8650419" y="241562"/>
                  <a:pt x="8697843" y="229704"/>
                </a:cubicBezTo>
                <a:cubicBezTo>
                  <a:pt x="8745859" y="200895"/>
                  <a:pt x="8695609" y="228872"/>
                  <a:pt x="8786191" y="194365"/>
                </a:cubicBezTo>
                <a:cubicBezTo>
                  <a:pt x="8795421" y="190849"/>
                  <a:pt x="8803219" y="183900"/>
                  <a:pt x="8812695" y="181113"/>
                </a:cubicBezTo>
                <a:cubicBezTo>
                  <a:pt x="8828489" y="176468"/>
                  <a:pt x="8845016" y="174781"/>
                  <a:pt x="8861287" y="172278"/>
                </a:cubicBezTo>
                <a:cubicBezTo>
                  <a:pt x="8919978" y="163248"/>
                  <a:pt x="8905862" y="163443"/>
                  <a:pt x="8931965" y="163443"/>
                </a:cubicBezTo>
              </a:path>
            </a:pathLst>
          </a:custGeom>
          <a:ln w="76200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6E79E509-1F34-4407-9669-B4B07263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28" y="2695865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2937837-437F-45F1-ADE6-B8ADFCD2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7680">
            <a:off x="6011446" y="3232228"/>
            <a:ext cx="977804" cy="9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CBFBC6-EC1E-476B-850A-AB6DD516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17" y="1036779"/>
            <a:ext cx="1024451" cy="6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AB1B4D6B-AA2C-4894-9A80-C4CAEEC1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885" y="235324"/>
            <a:ext cx="102702" cy="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EC2F9A7-C9C2-4C85-9B72-64751EB0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10" y="1237180"/>
            <a:ext cx="1024451" cy="6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B365FDF6-B5C7-423C-9903-3A9FC24CC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313" y="4807862"/>
            <a:ext cx="53056" cy="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050DC4E-9362-4FD2-BD08-A8EBC9A4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515" y="5761097"/>
            <a:ext cx="529229" cy="33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F144B0-7041-4B9F-A691-C987A3CB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26" y="5458487"/>
            <a:ext cx="658797" cy="6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B7F0E30-DFF0-415F-92D3-9295BAEE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48" y="1749337"/>
            <a:ext cx="454333" cy="4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F8398D2-6664-4C7B-8DC7-A9EA9F978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54" y="5563400"/>
            <a:ext cx="969087" cy="6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910D6B3A-A435-43FD-9C7B-60D02B05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637" y="871293"/>
            <a:ext cx="969087" cy="6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E5851A36-946B-4818-A6B1-1A570DC0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99" y="2122911"/>
            <a:ext cx="969087" cy="6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FD1A3B0-5E5D-45EF-BAE3-40000FA8F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436" y="3785866"/>
            <a:ext cx="977804" cy="67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2CF7BF6D-ED26-41C9-BF63-64C7F3A3C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1" y="5405675"/>
            <a:ext cx="933690" cy="6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3276502-4400-4547-ABFB-70C012B9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890" y="1176419"/>
            <a:ext cx="1796107" cy="13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8F2B29D-4A45-4468-9503-D1FDE3813D1D}"/>
              </a:ext>
            </a:extLst>
          </p:cNvPr>
          <p:cNvSpPr txBox="1"/>
          <p:nvPr/>
        </p:nvSpPr>
        <p:spPr>
          <a:xfrm>
            <a:off x="5925528" y="1595975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3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6" name="笑脸 25">
            <a:extLst>
              <a:ext uri="{FF2B5EF4-FFF2-40B4-BE49-F238E27FC236}">
                <a16:creationId xmlns:a16="http://schemas.microsoft.com/office/drawing/2014/main" id="{361BB934-43A7-469F-B6C6-8264C0778332}"/>
              </a:ext>
            </a:extLst>
          </p:cNvPr>
          <p:cNvSpPr/>
          <p:nvPr/>
        </p:nvSpPr>
        <p:spPr>
          <a:xfrm>
            <a:off x="2271834" y="3780387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9" name="笑脸 38">
            <a:extLst>
              <a:ext uri="{FF2B5EF4-FFF2-40B4-BE49-F238E27FC236}">
                <a16:creationId xmlns:a16="http://schemas.microsoft.com/office/drawing/2014/main" id="{759E7A1D-B18D-4F93-A5ED-73FEB948D79C}"/>
              </a:ext>
            </a:extLst>
          </p:cNvPr>
          <p:cNvSpPr/>
          <p:nvPr/>
        </p:nvSpPr>
        <p:spPr>
          <a:xfrm>
            <a:off x="4136180" y="3377576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0" name="笑脸 39">
            <a:extLst>
              <a:ext uri="{FF2B5EF4-FFF2-40B4-BE49-F238E27FC236}">
                <a16:creationId xmlns:a16="http://schemas.microsoft.com/office/drawing/2014/main" id="{06B8CE37-5FA5-4D68-BA08-366391522459}"/>
              </a:ext>
            </a:extLst>
          </p:cNvPr>
          <p:cNvSpPr/>
          <p:nvPr/>
        </p:nvSpPr>
        <p:spPr>
          <a:xfrm>
            <a:off x="5650225" y="1771525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1" name="笑脸 40">
            <a:extLst>
              <a:ext uri="{FF2B5EF4-FFF2-40B4-BE49-F238E27FC236}">
                <a16:creationId xmlns:a16="http://schemas.microsoft.com/office/drawing/2014/main" id="{0764CDB7-F60F-48E2-80CE-92243B7EB4FC}"/>
              </a:ext>
            </a:extLst>
          </p:cNvPr>
          <p:cNvSpPr/>
          <p:nvPr/>
        </p:nvSpPr>
        <p:spPr>
          <a:xfrm>
            <a:off x="6940976" y="3120123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2" name="笑脸 41">
            <a:extLst>
              <a:ext uri="{FF2B5EF4-FFF2-40B4-BE49-F238E27FC236}">
                <a16:creationId xmlns:a16="http://schemas.microsoft.com/office/drawing/2014/main" id="{806D1B20-6CE3-4356-AE8D-B979EE4BE266}"/>
              </a:ext>
            </a:extLst>
          </p:cNvPr>
          <p:cNvSpPr/>
          <p:nvPr/>
        </p:nvSpPr>
        <p:spPr>
          <a:xfrm>
            <a:off x="8233858" y="3999706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3" name="笑脸 42">
            <a:extLst>
              <a:ext uri="{FF2B5EF4-FFF2-40B4-BE49-F238E27FC236}">
                <a16:creationId xmlns:a16="http://schemas.microsoft.com/office/drawing/2014/main" id="{A15E5DF8-358B-488B-B34C-48A30C69EB12}"/>
              </a:ext>
            </a:extLst>
          </p:cNvPr>
          <p:cNvSpPr/>
          <p:nvPr/>
        </p:nvSpPr>
        <p:spPr>
          <a:xfrm>
            <a:off x="9794985" y="1931280"/>
            <a:ext cx="203223" cy="2147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773211A-BD93-4A8D-8C08-481014155CEA}"/>
              </a:ext>
            </a:extLst>
          </p:cNvPr>
          <p:cNvSpPr txBox="1"/>
          <p:nvPr/>
        </p:nvSpPr>
        <p:spPr>
          <a:xfrm>
            <a:off x="4431634" y="3140737"/>
            <a:ext cx="13908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82955F6-232C-4ECA-8B89-CD58B041AFA8}"/>
              </a:ext>
            </a:extLst>
          </p:cNvPr>
          <p:cNvSpPr txBox="1"/>
          <p:nvPr/>
        </p:nvSpPr>
        <p:spPr>
          <a:xfrm>
            <a:off x="6835880" y="3348333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4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A52757-CD66-4FD2-93F9-F2D73E25BB8A}"/>
              </a:ext>
            </a:extLst>
          </p:cNvPr>
          <p:cNvSpPr txBox="1"/>
          <p:nvPr/>
        </p:nvSpPr>
        <p:spPr>
          <a:xfrm>
            <a:off x="8456876" y="3948401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5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959EB62-3C1C-4348-838B-536056EA129B}"/>
              </a:ext>
            </a:extLst>
          </p:cNvPr>
          <p:cNvSpPr txBox="1"/>
          <p:nvPr/>
        </p:nvSpPr>
        <p:spPr>
          <a:xfrm>
            <a:off x="8921500" y="1845912"/>
            <a:ext cx="136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6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5CCDB67-003D-4D3D-A34D-C791850ABDEB}"/>
              </a:ext>
            </a:extLst>
          </p:cNvPr>
          <p:cNvSpPr txBox="1"/>
          <p:nvPr/>
        </p:nvSpPr>
        <p:spPr>
          <a:xfrm>
            <a:off x="2485758" y="3671402"/>
            <a:ext cx="13908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-neu’s critical point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56B3C94-3658-44A3-8B07-62D46C1C9B57}"/>
              </a:ext>
            </a:extLst>
          </p:cNvPr>
          <p:cNvSpPr/>
          <p:nvPr/>
        </p:nvSpPr>
        <p:spPr>
          <a:xfrm>
            <a:off x="1228165" y="4312024"/>
            <a:ext cx="2191873" cy="1521496"/>
          </a:xfrm>
          <a:custGeom>
            <a:avLst/>
            <a:gdLst>
              <a:gd name="connsiteX0" fmla="*/ 0 w 2191873"/>
              <a:gd name="connsiteY0" fmla="*/ 0 h 1521496"/>
              <a:gd name="connsiteX1" fmla="*/ 49306 w 2191873"/>
              <a:gd name="connsiteY1" fmla="*/ 31376 h 1521496"/>
              <a:gd name="connsiteX2" fmla="*/ 851647 w 2191873"/>
              <a:gd name="connsiteY2" fmla="*/ 354105 h 1521496"/>
              <a:gd name="connsiteX3" fmla="*/ 1035423 w 2191873"/>
              <a:gd name="connsiteY3" fmla="*/ 560294 h 1521496"/>
              <a:gd name="connsiteX4" fmla="*/ 1272988 w 2191873"/>
              <a:gd name="connsiteY4" fmla="*/ 1120588 h 1521496"/>
              <a:gd name="connsiteX5" fmla="*/ 1887070 w 2191873"/>
              <a:gd name="connsiteY5" fmla="*/ 1515035 h 1521496"/>
              <a:gd name="connsiteX6" fmla="*/ 2003611 w 2191873"/>
              <a:gd name="connsiteY6" fmla="*/ 1519517 h 1521496"/>
              <a:gd name="connsiteX7" fmla="*/ 2106706 w 2191873"/>
              <a:gd name="connsiteY7" fmla="*/ 1447800 h 1521496"/>
              <a:gd name="connsiteX8" fmla="*/ 2142564 w 2191873"/>
              <a:gd name="connsiteY8" fmla="*/ 1420905 h 1521496"/>
              <a:gd name="connsiteX9" fmla="*/ 2191870 w 2191873"/>
              <a:gd name="connsiteY9" fmla="*/ 1398494 h 152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1873" h="1521496">
                <a:moveTo>
                  <a:pt x="0" y="0"/>
                </a:moveTo>
                <a:cubicBezTo>
                  <a:pt x="16435" y="10459"/>
                  <a:pt x="31318" y="23897"/>
                  <a:pt x="49306" y="31376"/>
                </a:cubicBezTo>
                <a:cubicBezTo>
                  <a:pt x="315486" y="142051"/>
                  <a:pt x="597610" y="217849"/>
                  <a:pt x="851647" y="354105"/>
                </a:cubicBezTo>
                <a:cubicBezTo>
                  <a:pt x="932781" y="397622"/>
                  <a:pt x="974164" y="491564"/>
                  <a:pt x="1035423" y="560294"/>
                </a:cubicBezTo>
                <a:cubicBezTo>
                  <a:pt x="1090136" y="717592"/>
                  <a:pt x="1165161" y="980670"/>
                  <a:pt x="1272988" y="1120588"/>
                </a:cubicBezTo>
                <a:cubicBezTo>
                  <a:pt x="1457581" y="1360119"/>
                  <a:pt x="1598822" y="1418952"/>
                  <a:pt x="1887070" y="1515035"/>
                </a:cubicBezTo>
                <a:cubicBezTo>
                  <a:pt x="1923951" y="1527329"/>
                  <a:pt x="1964764" y="1518023"/>
                  <a:pt x="2003611" y="1519517"/>
                </a:cubicBezTo>
                <a:cubicBezTo>
                  <a:pt x="2060879" y="1471795"/>
                  <a:pt x="2002221" y="1518850"/>
                  <a:pt x="2106706" y="1447800"/>
                </a:cubicBezTo>
                <a:cubicBezTo>
                  <a:pt x="2119061" y="1439398"/>
                  <a:pt x="2129342" y="1427864"/>
                  <a:pt x="2142564" y="1420905"/>
                </a:cubicBezTo>
                <a:cubicBezTo>
                  <a:pt x="2193274" y="1394215"/>
                  <a:pt x="2191870" y="1421169"/>
                  <a:pt x="2191870" y="13984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F8DF0D2-7659-429A-9F06-579D63BB9BE4}"/>
              </a:ext>
            </a:extLst>
          </p:cNvPr>
          <p:cNvSpPr/>
          <p:nvPr/>
        </p:nvSpPr>
        <p:spPr>
          <a:xfrm>
            <a:off x="1272988" y="1851212"/>
            <a:ext cx="457328" cy="2348753"/>
          </a:xfrm>
          <a:custGeom>
            <a:avLst/>
            <a:gdLst>
              <a:gd name="connsiteX0" fmla="*/ 0 w 457328"/>
              <a:gd name="connsiteY0" fmla="*/ 2348753 h 2348753"/>
              <a:gd name="connsiteX1" fmla="*/ 430306 w 457328"/>
              <a:gd name="connsiteY1" fmla="*/ 2133600 h 2348753"/>
              <a:gd name="connsiteX2" fmla="*/ 452718 w 457328"/>
              <a:gd name="connsiteY2" fmla="*/ 1896035 h 2348753"/>
              <a:gd name="connsiteX3" fmla="*/ 439271 w 457328"/>
              <a:gd name="connsiteY3" fmla="*/ 1577788 h 2348753"/>
              <a:gd name="connsiteX4" fmla="*/ 394447 w 457328"/>
              <a:gd name="connsiteY4" fmla="*/ 1178859 h 2348753"/>
              <a:gd name="connsiteX5" fmla="*/ 425824 w 457328"/>
              <a:gd name="connsiteY5" fmla="*/ 708212 h 2348753"/>
              <a:gd name="connsiteX6" fmla="*/ 206188 w 457328"/>
              <a:gd name="connsiteY6" fmla="*/ 116541 h 2348753"/>
              <a:gd name="connsiteX7" fmla="*/ 210671 w 457328"/>
              <a:gd name="connsiteY7" fmla="*/ 80682 h 2348753"/>
              <a:gd name="connsiteX8" fmla="*/ 318247 w 457328"/>
              <a:gd name="connsiteY8" fmla="*/ 53788 h 2348753"/>
              <a:gd name="connsiteX9" fmla="*/ 354106 w 457328"/>
              <a:gd name="connsiteY9" fmla="*/ 4482 h 2348753"/>
              <a:gd name="connsiteX10" fmla="*/ 363071 w 457328"/>
              <a:gd name="connsiteY10" fmla="*/ 0 h 234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28" h="2348753">
                <a:moveTo>
                  <a:pt x="0" y="2348753"/>
                </a:moveTo>
                <a:cubicBezTo>
                  <a:pt x="138325" y="2302644"/>
                  <a:pt x="344217" y="2243939"/>
                  <a:pt x="430306" y="2133600"/>
                </a:cubicBezTo>
                <a:cubicBezTo>
                  <a:pt x="479234" y="2070889"/>
                  <a:pt x="445247" y="1975223"/>
                  <a:pt x="452718" y="1896035"/>
                </a:cubicBezTo>
                <a:cubicBezTo>
                  <a:pt x="448236" y="1789953"/>
                  <a:pt x="447870" y="1683616"/>
                  <a:pt x="439271" y="1577788"/>
                </a:cubicBezTo>
                <a:cubicBezTo>
                  <a:pt x="428434" y="1444414"/>
                  <a:pt x="401300" y="1312497"/>
                  <a:pt x="394447" y="1178859"/>
                </a:cubicBezTo>
                <a:cubicBezTo>
                  <a:pt x="384246" y="979945"/>
                  <a:pt x="402283" y="887124"/>
                  <a:pt x="425824" y="708212"/>
                </a:cubicBezTo>
                <a:cubicBezTo>
                  <a:pt x="220678" y="183420"/>
                  <a:pt x="279515" y="385399"/>
                  <a:pt x="206188" y="116541"/>
                </a:cubicBezTo>
                <a:cubicBezTo>
                  <a:pt x="207682" y="104588"/>
                  <a:pt x="200161" y="86568"/>
                  <a:pt x="210671" y="80682"/>
                </a:cubicBezTo>
                <a:cubicBezTo>
                  <a:pt x="242921" y="62622"/>
                  <a:pt x="318247" y="53788"/>
                  <a:pt x="318247" y="53788"/>
                </a:cubicBezTo>
                <a:cubicBezTo>
                  <a:pt x="330846" y="28591"/>
                  <a:pt x="328072" y="30516"/>
                  <a:pt x="354106" y="4482"/>
                </a:cubicBezTo>
                <a:cubicBezTo>
                  <a:pt x="356468" y="2120"/>
                  <a:pt x="360083" y="1494"/>
                  <a:pt x="3630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F139D44C-7496-4870-9E54-315638D550EC}"/>
              </a:ext>
            </a:extLst>
          </p:cNvPr>
          <p:cNvSpPr/>
          <p:nvPr/>
        </p:nvSpPr>
        <p:spPr>
          <a:xfrm>
            <a:off x="2492188" y="2774576"/>
            <a:ext cx="547807" cy="1008530"/>
          </a:xfrm>
          <a:custGeom>
            <a:avLst/>
            <a:gdLst>
              <a:gd name="connsiteX0" fmla="*/ 0 w 547807"/>
              <a:gd name="connsiteY0" fmla="*/ 1008530 h 1008530"/>
              <a:gd name="connsiteX1" fmla="*/ 282388 w 547807"/>
              <a:gd name="connsiteY1" fmla="*/ 829236 h 1008530"/>
              <a:gd name="connsiteX2" fmla="*/ 354106 w 547807"/>
              <a:gd name="connsiteY2" fmla="*/ 587189 h 1008530"/>
              <a:gd name="connsiteX3" fmla="*/ 542365 w 547807"/>
              <a:gd name="connsiteY3" fmla="*/ 273424 h 1008530"/>
              <a:gd name="connsiteX4" fmla="*/ 546847 w 547807"/>
              <a:gd name="connsiteY4" fmla="*/ 242048 h 1008530"/>
              <a:gd name="connsiteX5" fmla="*/ 354106 w 547807"/>
              <a:gd name="connsiteY5" fmla="*/ 58271 h 1008530"/>
              <a:gd name="connsiteX6" fmla="*/ 246530 w 547807"/>
              <a:gd name="connsiteY6" fmla="*/ 0 h 100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7807" h="1008530">
                <a:moveTo>
                  <a:pt x="0" y="1008530"/>
                </a:moveTo>
                <a:cubicBezTo>
                  <a:pt x="94129" y="948765"/>
                  <a:pt x="210651" y="914594"/>
                  <a:pt x="282388" y="829236"/>
                </a:cubicBezTo>
                <a:cubicBezTo>
                  <a:pt x="336528" y="764816"/>
                  <a:pt x="323442" y="665553"/>
                  <a:pt x="354106" y="587189"/>
                </a:cubicBezTo>
                <a:cubicBezTo>
                  <a:pt x="401310" y="466555"/>
                  <a:pt x="470223" y="378358"/>
                  <a:pt x="542365" y="273424"/>
                </a:cubicBezTo>
                <a:cubicBezTo>
                  <a:pt x="543859" y="262965"/>
                  <a:pt x="550188" y="252071"/>
                  <a:pt x="546847" y="242048"/>
                </a:cubicBezTo>
                <a:cubicBezTo>
                  <a:pt x="517925" y="155284"/>
                  <a:pt x="421215" y="102632"/>
                  <a:pt x="354106" y="58271"/>
                </a:cubicBezTo>
                <a:cubicBezTo>
                  <a:pt x="245193" y="-13722"/>
                  <a:pt x="246530" y="45228"/>
                  <a:pt x="24653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68846D29-FB0D-42DB-B487-456067C4EE0B}"/>
              </a:ext>
            </a:extLst>
          </p:cNvPr>
          <p:cNvSpPr/>
          <p:nvPr/>
        </p:nvSpPr>
        <p:spPr>
          <a:xfrm>
            <a:off x="3730585" y="2254624"/>
            <a:ext cx="339391" cy="1192305"/>
          </a:xfrm>
          <a:custGeom>
            <a:avLst/>
            <a:gdLst>
              <a:gd name="connsiteX0" fmla="*/ 339391 w 339391"/>
              <a:gd name="connsiteY0" fmla="*/ 1192305 h 1192305"/>
              <a:gd name="connsiteX1" fmla="*/ 227333 w 339391"/>
              <a:gd name="connsiteY1" fmla="*/ 1080247 h 1192305"/>
              <a:gd name="connsiteX2" fmla="*/ 3215 w 339391"/>
              <a:gd name="connsiteY2" fmla="*/ 564776 h 1192305"/>
              <a:gd name="connsiteX3" fmla="*/ 25627 w 339391"/>
              <a:gd name="connsiteY3" fmla="*/ 233082 h 1192305"/>
              <a:gd name="connsiteX4" fmla="*/ 61486 w 339391"/>
              <a:gd name="connsiteY4" fmla="*/ 125505 h 1192305"/>
              <a:gd name="connsiteX5" fmla="*/ 115274 w 339391"/>
              <a:gd name="connsiteY5" fmla="*/ 58270 h 1192305"/>
              <a:gd name="connsiteX6" fmla="*/ 128721 w 339391"/>
              <a:gd name="connsiteY6" fmla="*/ 31376 h 1192305"/>
              <a:gd name="connsiteX7" fmla="*/ 133203 w 339391"/>
              <a:gd name="connsiteY7" fmla="*/ 0 h 119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91" h="1192305">
                <a:moveTo>
                  <a:pt x="339391" y="1192305"/>
                </a:moveTo>
                <a:cubicBezTo>
                  <a:pt x="302038" y="1154952"/>
                  <a:pt x="252278" y="1126811"/>
                  <a:pt x="227333" y="1080247"/>
                </a:cubicBezTo>
                <a:cubicBezTo>
                  <a:pt x="138857" y="915091"/>
                  <a:pt x="59691" y="743423"/>
                  <a:pt x="3215" y="564776"/>
                </a:cubicBezTo>
                <a:cubicBezTo>
                  <a:pt x="-8768" y="526872"/>
                  <a:pt x="15892" y="280133"/>
                  <a:pt x="25627" y="233082"/>
                </a:cubicBezTo>
                <a:cubicBezTo>
                  <a:pt x="33285" y="196067"/>
                  <a:pt x="45771" y="159882"/>
                  <a:pt x="61486" y="125505"/>
                </a:cubicBezTo>
                <a:cubicBezTo>
                  <a:pt x="102457" y="35881"/>
                  <a:pt x="82916" y="104496"/>
                  <a:pt x="115274" y="58270"/>
                </a:cubicBezTo>
                <a:cubicBezTo>
                  <a:pt x="121022" y="50059"/>
                  <a:pt x="124239" y="40341"/>
                  <a:pt x="128721" y="31376"/>
                </a:cubicBezTo>
                <a:cubicBezTo>
                  <a:pt x="133449" y="3008"/>
                  <a:pt x="133203" y="13570"/>
                  <a:pt x="1332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B31C637-7AB2-4F44-B977-6AB987609EC3}"/>
              </a:ext>
            </a:extLst>
          </p:cNvPr>
          <p:cNvSpPr/>
          <p:nvPr/>
        </p:nvSpPr>
        <p:spPr>
          <a:xfrm>
            <a:off x="4432066" y="1277471"/>
            <a:ext cx="1242593" cy="493058"/>
          </a:xfrm>
          <a:custGeom>
            <a:avLst/>
            <a:gdLst>
              <a:gd name="connsiteX0" fmla="*/ 1242593 w 1242593"/>
              <a:gd name="connsiteY0" fmla="*/ 493058 h 493058"/>
              <a:gd name="connsiteX1" fmla="*/ 1135016 w 1242593"/>
              <a:gd name="connsiteY1" fmla="*/ 416858 h 493058"/>
              <a:gd name="connsiteX2" fmla="*/ 108558 w 1242593"/>
              <a:gd name="connsiteY2" fmla="*/ 13447 h 493058"/>
              <a:gd name="connsiteX3" fmla="*/ 95110 w 1242593"/>
              <a:gd name="connsiteY3" fmla="*/ 8964 h 493058"/>
              <a:gd name="connsiteX4" fmla="*/ 27875 w 1242593"/>
              <a:gd name="connsiteY4" fmla="*/ 4482 h 493058"/>
              <a:gd name="connsiteX5" fmla="*/ 981 w 1242593"/>
              <a:gd name="connsiteY5" fmla="*/ 0 h 493058"/>
              <a:gd name="connsiteX6" fmla="*/ 14428 w 1242593"/>
              <a:gd name="connsiteY6" fmla="*/ 4482 h 493058"/>
              <a:gd name="connsiteX7" fmla="*/ 59252 w 1242593"/>
              <a:gd name="connsiteY7" fmla="*/ 13447 h 493058"/>
              <a:gd name="connsiteX8" fmla="*/ 216134 w 1242593"/>
              <a:gd name="connsiteY8" fmla="*/ 22411 h 493058"/>
              <a:gd name="connsiteX9" fmla="*/ 265440 w 1242593"/>
              <a:gd name="connsiteY9" fmla="*/ 35858 h 493058"/>
              <a:gd name="connsiteX10" fmla="*/ 287852 w 1242593"/>
              <a:gd name="connsiteY10" fmla="*/ 40341 h 493058"/>
              <a:gd name="connsiteX11" fmla="*/ 323710 w 1242593"/>
              <a:gd name="connsiteY11" fmla="*/ 49305 h 49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2593" h="493058">
                <a:moveTo>
                  <a:pt x="1242593" y="493058"/>
                </a:moveTo>
                <a:cubicBezTo>
                  <a:pt x="1206734" y="467658"/>
                  <a:pt x="1175914" y="432932"/>
                  <a:pt x="1135016" y="416858"/>
                </a:cubicBezTo>
                <a:lnTo>
                  <a:pt x="108558" y="13447"/>
                </a:lnTo>
                <a:cubicBezTo>
                  <a:pt x="104159" y="11722"/>
                  <a:pt x="99806" y="9486"/>
                  <a:pt x="95110" y="8964"/>
                </a:cubicBezTo>
                <a:cubicBezTo>
                  <a:pt x="72786" y="6483"/>
                  <a:pt x="50287" y="5976"/>
                  <a:pt x="27875" y="4482"/>
                </a:cubicBezTo>
                <a:cubicBezTo>
                  <a:pt x="18910" y="2988"/>
                  <a:pt x="10069" y="0"/>
                  <a:pt x="981" y="0"/>
                </a:cubicBezTo>
                <a:cubicBezTo>
                  <a:pt x="-3744" y="0"/>
                  <a:pt x="9885" y="3184"/>
                  <a:pt x="14428" y="4482"/>
                </a:cubicBezTo>
                <a:cubicBezTo>
                  <a:pt x="28968" y="8636"/>
                  <a:pt x="44290" y="11687"/>
                  <a:pt x="59252" y="13447"/>
                </a:cubicBezTo>
                <a:cubicBezTo>
                  <a:pt x="114362" y="19931"/>
                  <a:pt x="157178" y="19955"/>
                  <a:pt x="216134" y="22411"/>
                </a:cubicBezTo>
                <a:cubicBezTo>
                  <a:pt x="232569" y="26893"/>
                  <a:pt x="248913" y="31726"/>
                  <a:pt x="265440" y="35858"/>
                </a:cubicBezTo>
                <a:cubicBezTo>
                  <a:pt x="272831" y="37706"/>
                  <a:pt x="280461" y="38493"/>
                  <a:pt x="287852" y="40341"/>
                </a:cubicBezTo>
                <a:cubicBezTo>
                  <a:pt x="325350" y="49715"/>
                  <a:pt x="307707" y="49305"/>
                  <a:pt x="323710" y="493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C9CED01-5020-443B-8F84-3B3D3AC08F30}"/>
              </a:ext>
            </a:extLst>
          </p:cNvPr>
          <p:cNvSpPr/>
          <p:nvPr/>
        </p:nvSpPr>
        <p:spPr>
          <a:xfrm>
            <a:off x="6974541" y="1891553"/>
            <a:ext cx="1107141" cy="1223682"/>
          </a:xfrm>
          <a:custGeom>
            <a:avLst/>
            <a:gdLst>
              <a:gd name="connsiteX0" fmla="*/ 0 w 1107141"/>
              <a:gd name="connsiteY0" fmla="*/ 1223682 h 1223682"/>
              <a:gd name="connsiteX1" fmla="*/ 210671 w 1107141"/>
              <a:gd name="connsiteY1" fmla="*/ 497541 h 1223682"/>
              <a:gd name="connsiteX2" fmla="*/ 389965 w 1107141"/>
              <a:gd name="connsiteY2" fmla="*/ 183776 h 1223682"/>
              <a:gd name="connsiteX3" fmla="*/ 452718 w 1107141"/>
              <a:gd name="connsiteY3" fmla="*/ 112059 h 1223682"/>
              <a:gd name="connsiteX4" fmla="*/ 829235 w 1107141"/>
              <a:gd name="connsiteY4" fmla="*/ 22412 h 1223682"/>
              <a:gd name="connsiteX5" fmla="*/ 905435 w 1107141"/>
              <a:gd name="connsiteY5" fmla="*/ 13447 h 1223682"/>
              <a:gd name="connsiteX6" fmla="*/ 1071283 w 1107141"/>
              <a:gd name="connsiteY6" fmla="*/ 8965 h 1223682"/>
              <a:gd name="connsiteX7" fmla="*/ 1107141 w 1107141"/>
              <a:gd name="connsiteY7" fmla="*/ 0 h 122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141" h="1223682">
                <a:moveTo>
                  <a:pt x="0" y="1223682"/>
                </a:moveTo>
                <a:cubicBezTo>
                  <a:pt x="39196" y="864383"/>
                  <a:pt x="10291" y="935409"/>
                  <a:pt x="210671" y="497541"/>
                </a:cubicBezTo>
                <a:cubicBezTo>
                  <a:pt x="260797" y="388006"/>
                  <a:pt x="310641" y="274431"/>
                  <a:pt x="389965" y="183776"/>
                </a:cubicBezTo>
                <a:cubicBezTo>
                  <a:pt x="410883" y="159870"/>
                  <a:pt x="422901" y="123012"/>
                  <a:pt x="452718" y="112059"/>
                </a:cubicBezTo>
                <a:cubicBezTo>
                  <a:pt x="573820" y="67573"/>
                  <a:pt x="703596" y="51728"/>
                  <a:pt x="829235" y="22412"/>
                </a:cubicBezTo>
                <a:cubicBezTo>
                  <a:pt x="849139" y="17768"/>
                  <a:pt x="889329" y="14118"/>
                  <a:pt x="905435" y="13447"/>
                </a:cubicBezTo>
                <a:cubicBezTo>
                  <a:pt x="960690" y="11145"/>
                  <a:pt x="1016000" y="10459"/>
                  <a:pt x="1071283" y="8965"/>
                </a:cubicBezTo>
                <a:cubicBezTo>
                  <a:pt x="1101472" y="3933"/>
                  <a:pt x="1090048" y="8546"/>
                  <a:pt x="110714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2BBA8BFE-CFA3-4D0A-A43D-4C569C4AD3B3}"/>
              </a:ext>
            </a:extLst>
          </p:cNvPr>
          <p:cNvSpPr/>
          <p:nvPr/>
        </p:nvSpPr>
        <p:spPr>
          <a:xfrm>
            <a:off x="7575155" y="4150659"/>
            <a:ext cx="676857" cy="1541929"/>
          </a:xfrm>
          <a:custGeom>
            <a:avLst/>
            <a:gdLst>
              <a:gd name="connsiteX0" fmla="*/ 676857 w 676857"/>
              <a:gd name="connsiteY0" fmla="*/ 0 h 1541929"/>
              <a:gd name="connsiteX1" fmla="*/ 546869 w 676857"/>
              <a:gd name="connsiteY1" fmla="*/ 13447 h 1541929"/>
              <a:gd name="connsiteX2" fmla="*/ 134492 w 676857"/>
              <a:gd name="connsiteY2" fmla="*/ 295835 h 1541929"/>
              <a:gd name="connsiteX3" fmla="*/ 22433 w 676857"/>
              <a:gd name="connsiteY3" fmla="*/ 475129 h 1541929"/>
              <a:gd name="connsiteX4" fmla="*/ 21 w 676857"/>
              <a:gd name="connsiteY4" fmla="*/ 555812 h 1541929"/>
              <a:gd name="connsiteX5" fmla="*/ 197245 w 676857"/>
              <a:gd name="connsiteY5" fmla="*/ 900953 h 1541929"/>
              <a:gd name="connsiteX6" fmla="*/ 363092 w 676857"/>
              <a:gd name="connsiteY6" fmla="*/ 1151965 h 1541929"/>
              <a:gd name="connsiteX7" fmla="*/ 403433 w 676857"/>
              <a:gd name="connsiteY7" fmla="*/ 1214717 h 1541929"/>
              <a:gd name="connsiteX8" fmla="*/ 488598 w 676857"/>
              <a:gd name="connsiteY8" fmla="*/ 1376082 h 1541929"/>
              <a:gd name="connsiteX9" fmla="*/ 493080 w 676857"/>
              <a:gd name="connsiteY9" fmla="*/ 1394012 h 1541929"/>
              <a:gd name="connsiteX10" fmla="*/ 502045 w 676857"/>
              <a:gd name="connsiteY10" fmla="*/ 1541929 h 15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857" h="1541929">
                <a:moveTo>
                  <a:pt x="676857" y="0"/>
                </a:moveTo>
                <a:cubicBezTo>
                  <a:pt x="633528" y="4482"/>
                  <a:pt x="588425" y="386"/>
                  <a:pt x="546869" y="13447"/>
                </a:cubicBezTo>
                <a:cubicBezTo>
                  <a:pt x="405726" y="57806"/>
                  <a:pt x="214557" y="178406"/>
                  <a:pt x="134492" y="295835"/>
                </a:cubicBezTo>
                <a:cubicBezTo>
                  <a:pt x="49926" y="419867"/>
                  <a:pt x="86578" y="359670"/>
                  <a:pt x="22433" y="475129"/>
                </a:cubicBezTo>
                <a:cubicBezTo>
                  <a:pt x="14962" y="502023"/>
                  <a:pt x="-660" y="527908"/>
                  <a:pt x="21" y="555812"/>
                </a:cubicBezTo>
                <a:cubicBezTo>
                  <a:pt x="3346" y="692129"/>
                  <a:pt x="141133" y="802757"/>
                  <a:pt x="197245" y="900953"/>
                </a:cubicBezTo>
                <a:cubicBezTo>
                  <a:pt x="292892" y="1068336"/>
                  <a:pt x="212289" y="934632"/>
                  <a:pt x="363092" y="1151965"/>
                </a:cubicBezTo>
                <a:cubicBezTo>
                  <a:pt x="377268" y="1172395"/>
                  <a:pt x="391283" y="1193021"/>
                  <a:pt x="403433" y="1214717"/>
                </a:cubicBezTo>
                <a:cubicBezTo>
                  <a:pt x="433150" y="1267783"/>
                  <a:pt x="488598" y="1376082"/>
                  <a:pt x="488598" y="1376082"/>
                </a:cubicBezTo>
                <a:cubicBezTo>
                  <a:pt x="490092" y="1382059"/>
                  <a:pt x="491978" y="1387951"/>
                  <a:pt x="493080" y="1394012"/>
                </a:cubicBezTo>
                <a:cubicBezTo>
                  <a:pt x="502332" y="1444896"/>
                  <a:pt x="499843" y="1484661"/>
                  <a:pt x="502045" y="15419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103FBC5-D113-4C8E-B0FF-F89200FC48FD}"/>
              </a:ext>
            </a:extLst>
          </p:cNvPr>
          <p:cNvSpPr/>
          <p:nvPr/>
        </p:nvSpPr>
        <p:spPr>
          <a:xfrm>
            <a:off x="8453718" y="3854824"/>
            <a:ext cx="1455912" cy="165847"/>
          </a:xfrm>
          <a:custGeom>
            <a:avLst/>
            <a:gdLst>
              <a:gd name="connsiteX0" fmla="*/ 0 w 1455912"/>
              <a:gd name="connsiteY0" fmla="*/ 165847 h 165847"/>
              <a:gd name="connsiteX1" fmla="*/ 519953 w 1455912"/>
              <a:gd name="connsiteY1" fmla="*/ 107576 h 165847"/>
              <a:gd name="connsiteX2" fmla="*/ 1187823 w 1455912"/>
              <a:gd name="connsiteY2" fmla="*/ 0 h 165847"/>
              <a:gd name="connsiteX3" fmla="*/ 1452282 w 1455912"/>
              <a:gd name="connsiteY3" fmla="*/ 22411 h 165847"/>
              <a:gd name="connsiteX4" fmla="*/ 1398494 w 1455912"/>
              <a:gd name="connsiteY4" fmla="*/ 31376 h 165847"/>
              <a:gd name="connsiteX5" fmla="*/ 1295400 w 1455912"/>
              <a:gd name="connsiteY5" fmla="*/ 40341 h 165847"/>
              <a:gd name="connsiteX6" fmla="*/ 1102658 w 1455912"/>
              <a:gd name="connsiteY6" fmla="*/ 58270 h 16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5912" h="165847">
                <a:moveTo>
                  <a:pt x="0" y="165847"/>
                </a:moveTo>
                <a:cubicBezTo>
                  <a:pt x="173318" y="146423"/>
                  <a:pt x="347226" y="131693"/>
                  <a:pt x="519953" y="107576"/>
                </a:cubicBezTo>
                <a:cubicBezTo>
                  <a:pt x="743279" y="76395"/>
                  <a:pt x="1187823" y="0"/>
                  <a:pt x="1187823" y="0"/>
                </a:cubicBezTo>
                <a:cubicBezTo>
                  <a:pt x="1275976" y="7470"/>
                  <a:pt x="1364778" y="9379"/>
                  <a:pt x="1452282" y="22411"/>
                </a:cubicBezTo>
                <a:cubicBezTo>
                  <a:pt x="1470260" y="25089"/>
                  <a:pt x="1416553" y="29312"/>
                  <a:pt x="1398494" y="31376"/>
                </a:cubicBezTo>
                <a:cubicBezTo>
                  <a:pt x="1364223" y="35293"/>
                  <a:pt x="1329734" y="37018"/>
                  <a:pt x="1295400" y="40341"/>
                </a:cubicBezTo>
                <a:cubicBezTo>
                  <a:pt x="1103832" y="58880"/>
                  <a:pt x="1180267" y="58270"/>
                  <a:pt x="1102658" y="582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57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46" grpId="0"/>
      <p:bldP spid="47" grpId="0"/>
      <p:bldP spid="4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71300-68B2-405E-8CD5-C5DF59C0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94F77A-F96C-4BF7-B3B6-77F164CE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695"/>
            <a:ext cx="12192000" cy="28772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F09997F-A03E-4906-AA3B-B689A1A4DFCA}"/>
              </a:ext>
            </a:extLst>
          </p:cNvPr>
          <p:cNvSpPr txBox="1"/>
          <p:nvPr/>
        </p:nvSpPr>
        <p:spPr>
          <a:xfrm>
            <a:off x="2712278" y="4992250"/>
            <a:ext cx="73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MNIST data,   400 hidden neurons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Wingdings" panose="05000000000000000000" pitchFamily="2" charset="2"/>
              </a:rPr>
              <a:t>58 hidden neurons.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D9737-2E8B-B1B4-EF66-A7865CF15368}"/>
              </a:ext>
            </a:extLst>
          </p:cNvPr>
          <p:cNvSpPr txBox="1"/>
          <p:nvPr/>
        </p:nvSpPr>
        <p:spPr>
          <a:xfrm>
            <a:off x="-1" y="6406634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Journal of Machine Learning, 2022,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2704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83021A-435B-4B32-BA27-B42B1A557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0" b="19647"/>
          <a:stretch/>
        </p:blipFill>
        <p:spPr>
          <a:xfrm>
            <a:off x="0" y="1437640"/>
            <a:ext cx="12192000" cy="4089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C3AAC6-B175-41B5-BD35-030F594828E7}"/>
              </a:ext>
            </a:extLst>
          </p:cNvPr>
          <p:cNvSpPr txBox="1"/>
          <p:nvPr/>
        </p:nvSpPr>
        <p:spPr>
          <a:xfrm>
            <a:off x="138870" y="186106"/>
            <a:ext cx="717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 Reduction in turbulent ignition simulation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AAB0B6-1676-41C6-8B41-0C70AB9315BB}"/>
              </a:ext>
            </a:extLst>
          </p:cNvPr>
          <p:cNvSpPr txBox="1"/>
          <p:nvPr/>
        </p:nvSpPr>
        <p:spPr>
          <a:xfrm>
            <a:off x="4016685" y="874821"/>
            <a:ext cx="260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original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3200-1600-800-400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4B3E2E-D66D-435E-BF3A-37C3433DB965}"/>
              </a:ext>
            </a:extLst>
          </p:cNvPr>
          <p:cNvSpPr txBox="1"/>
          <p:nvPr/>
        </p:nvSpPr>
        <p:spPr>
          <a:xfrm>
            <a:off x="7366254" y="874820"/>
            <a:ext cx="326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Reduced based on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cos&gt;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0.999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1055-1309-800-400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A04843-BA4E-4BE4-92A8-B0DC30912717}"/>
              </a:ext>
            </a:extLst>
          </p:cNvPr>
          <p:cNvSpPr txBox="1"/>
          <p:nvPr/>
        </p:nvSpPr>
        <p:spPr>
          <a:xfrm>
            <a:off x="482600" y="5707985"/>
            <a:ext cx="682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Neural network is used to predict chemical reaction rates.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029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79873C-2566-A6BA-D109-EE494BDB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landscape analysis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D0E6E4F-D5F3-AE7D-E928-A51102A5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Experiments: 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B61616"/>
                </a:solidFill>
                <a:latin typeface="Book Antiqua"/>
                <a:ea typeface="黑体"/>
              </a:rPr>
              <a:t>			larger networks, easier training </a:t>
            </a:r>
          </a:p>
          <a:p>
            <a:r>
              <a:rPr lang="en-US" altLang="zh-CN" dirty="0"/>
              <a:t>Larger networks: </a:t>
            </a:r>
          </a:p>
          <a:p>
            <a:pPr marL="0" indent="0">
              <a:buNone/>
            </a:pPr>
            <a:r>
              <a:rPr lang="en-US" altLang="zh-CN" dirty="0"/>
              <a:t>      Saddle points have more descent directions in condensation points.</a:t>
            </a:r>
          </a:p>
          <a:p>
            <a:pPr marL="609601" lvl="1" indent="0">
              <a:buNone/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2050D-F93D-B213-B589-5DDC21FBF20D}"/>
              </a:ext>
            </a:extLst>
          </p:cNvPr>
          <p:cNvSpPr txBox="1"/>
          <p:nvPr/>
        </p:nvSpPr>
        <p:spPr>
          <a:xfrm>
            <a:off x="0" y="6406634"/>
            <a:ext cx="8749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Zhang*, Zhang, Luo,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Embedding Principle,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(spotlight), 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4C9EEF-79CE-1DE0-BD68-2CB69083D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4633" y="2983969"/>
            <a:ext cx="3811735" cy="3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65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49244-F0B8-C39A-092A-6BFA0AB5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05" y="183622"/>
            <a:ext cx="11429516" cy="2168929"/>
          </a:xfrm>
        </p:spPr>
        <p:txBody>
          <a:bodyPr/>
          <a:lstStyle/>
          <a:p>
            <a:pPr algn="ctr"/>
            <a:r>
              <a:rPr lang="en-US" altLang="zh-CN" dirty="0"/>
              <a:t>For GD, condensation requires small initialization.</a:t>
            </a:r>
            <a:br>
              <a:rPr lang="en-US" altLang="zh-CN" dirty="0"/>
            </a:br>
            <a:r>
              <a:rPr lang="en-US" altLang="zh-CN" dirty="0"/>
              <a:t>But training is too slow!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8C4BC-0348-FD51-9897-05B56B5F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3328" y="2585803"/>
            <a:ext cx="4185343" cy="36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0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8C00D-AAED-8DC2-865B-0E911AE0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3EB8F-F266-E58C-D3A0-CE4E19D7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0" y="3463636"/>
            <a:ext cx="11378985" cy="2821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91C65-61AC-C738-8A97-654279C272FB}"/>
              </a:ext>
            </a:extLst>
          </p:cNvPr>
          <p:cNvSpPr txBox="1"/>
          <p:nvPr/>
        </p:nvSpPr>
        <p:spPr>
          <a:xfrm>
            <a:off x="66040" y="12281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Motivation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results </a:t>
            </a: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</a:rPr>
              <a:t>by </a:t>
            </a:r>
            <a:r>
              <a:rPr lang="en-US" altLang="zh-CN" sz="3200" b="1" i="1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/>
              </a:rPr>
              <a:t>input</a:t>
            </a:r>
            <a:r>
              <a:rPr lang="zh-CN" altLang="en-US" sz="3200" b="1" i="1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/>
              </a:rPr>
              <a:t> </a:t>
            </a:r>
            <a:r>
              <a:rPr lang="en-US" altLang="zh-CN" sz="3200" b="1" i="1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/>
              </a:rPr>
              <a:t>weights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0606225E-CF00-65AD-C114-043289F144B6}"/>
              </a:ext>
            </a:extLst>
          </p:cNvPr>
          <p:cNvSpPr txBox="1"/>
          <p:nvPr/>
        </p:nvSpPr>
        <p:spPr>
          <a:xfrm>
            <a:off x="1801495" y="3016065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5B86280-D489-2C36-7E38-09474A6D201D}"/>
              </a:ext>
            </a:extLst>
          </p:cNvPr>
          <p:cNvSpPr txBox="1"/>
          <p:nvPr/>
        </p:nvSpPr>
        <p:spPr>
          <a:xfrm>
            <a:off x="5366951" y="3016065"/>
            <a:ext cx="168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2BD621B-4F3A-652C-DA4E-A2AFED7BFD03}"/>
              </a:ext>
            </a:extLst>
          </p:cNvPr>
          <p:cNvSpPr txBox="1"/>
          <p:nvPr/>
        </p:nvSpPr>
        <p:spPr>
          <a:xfrm>
            <a:off x="8932407" y="3010532"/>
            <a:ext cx="224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B3AA96-203D-7B3C-BDE2-B2279A1A9315}"/>
              </a:ext>
            </a:extLst>
          </p:cNvPr>
          <p:cNvSpPr txBox="1"/>
          <p:nvPr/>
        </p:nvSpPr>
        <p:spPr>
          <a:xfrm>
            <a:off x="0" y="6347137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57B233-C5D7-326D-1127-7222796AAC09}"/>
                  </a:ext>
                </a:extLst>
              </p:cNvPr>
              <p:cNvSpPr txBox="1"/>
              <p:nvPr/>
            </p:nvSpPr>
            <p:spPr>
              <a:xfrm>
                <a:off x="4977491" y="849137"/>
                <a:ext cx="30256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ReLU(x)=max(0,x)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57B233-C5D7-326D-1127-7222796A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91" y="849137"/>
                <a:ext cx="3025698" cy="400110"/>
              </a:xfrm>
              <a:prstGeom prst="rect">
                <a:avLst/>
              </a:prstGeom>
              <a:blipFill>
                <a:blip r:embed="rId3"/>
                <a:stretch>
                  <a:fillRect t="-6061" r="-201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1BA436B-07AE-33D3-EDBA-2561CFD9FAA2}"/>
              </a:ext>
            </a:extLst>
          </p:cNvPr>
          <p:cNvCxnSpPr>
            <a:cxnSpLocks/>
          </p:cNvCxnSpPr>
          <p:nvPr/>
        </p:nvCxnSpPr>
        <p:spPr>
          <a:xfrm flipH="1">
            <a:off x="6823036" y="1302925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9CBB65E-B443-15D9-9557-B1AFF10F7529}"/>
              </a:ext>
            </a:extLst>
          </p:cNvPr>
          <p:cNvCxnSpPr>
            <a:cxnSpLocks/>
          </p:cNvCxnSpPr>
          <p:nvPr/>
        </p:nvCxnSpPr>
        <p:spPr>
          <a:xfrm>
            <a:off x="5786608" y="2733792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0FF726-66BA-0ACB-0B66-9F15BDA607E9}"/>
                  </a:ext>
                </a:extLst>
              </p:cNvPr>
              <p:cNvSpPr txBox="1"/>
              <p:nvPr/>
            </p:nvSpPr>
            <p:spPr>
              <a:xfrm>
                <a:off x="8368888" y="879915"/>
                <a:ext cx="34298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dirty="0">
                    <a:solidFill>
                      <a:srgbClr val="B61616"/>
                    </a:solidFill>
                  </a:rPr>
                  <a:t>Act </a:t>
                </a:r>
                <a:r>
                  <a:rPr lang="en-US" altLang="zh-CN" dirty="0" err="1">
                    <a:solidFill>
                      <a:srgbClr val="B61616"/>
                    </a:solidFill>
                  </a:rPr>
                  <a:t>func</a:t>
                </a:r>
                <a:r>
                  <a:rPr lang="en-US" altLang="zh-CN" dirty="0">
                    <a:solidFill>
                      <a:srgbClr val="B61616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B6161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B6161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0FF726-66BA-0ACB-0B66-9F15BDA6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888" y="879915"/>
                <a:ext cx="3429823" cy="369332"/>
              </a:xfrm>
              <a:prstGeom prst="rect">
                <a:avLst/>
              </a:prstGeom>
              <a:blipFill>
                <a:blip r:embed="rId4"/>
                <a:stretch>
                  <a:fillRect l="-1601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0C3872A-7389-74AD-17DD-36FFFF2D7D31}"/>
                  </a:ext>
                </a:extLst>
              </p:cNvPr>
              <p:cNvSpPr txBox="1"/>
              <p:nvPr/>
            </p:nvSpPr>
            <p:spPr>
              <a:xfrm>
                <a:off x="8467492" y="1575220"/>
                <a:ext cx="283935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Turning point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>
                          <a:solidFill>
                            <a:srgbClr val="B6161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>
                  <a:solidFill>
                    <a:srgbClr val="B61616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𝑥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=−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𝑏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/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0C3872A-7389-74AD-17DD-36FFFF2D7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492" y="1575220"/>
                <a:ext cx="2839359" cy="1015663"/>
              </a:xfrm>
              <a:prstGeom prst="rect">
                <a:avLst/>
              </a:prstGeom>
              <a:blipFill>
                <a:blip r:embed="rId5"/>
                <a:stretch>
                  <a:fillRect l="-2146" t="-2395" b="-4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1">
            <a:extLst>
              <a:ext uri="{FF2B5EF4-FFF2-40B4-BE49-F238E27FC236}">
                <a16:creationId xmlns:a16="http://schemas.microsoft.com/office/drawing/2014/main" id="{D0D6BC42-590A-B56F-7CD4-11CE35F2B9A3}"/>
              </a:ext>
            </a:extLst>
          </p:cNvPr>
          <p:cNvSpPr txBox="1"/>
          <p:nvPr/>
        </p:nvSpPr>
        <p:spPr>
          <a:xfrm>
            <a:off x="9269760" y="3800747"/>
            <a:ext cx="157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turnings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DD59FB7-7D8B-9D26-07FD-A8DF6C86008B}"/>
              </a:ext>
            </a:extLst>
          </p:cNvPr>
          <p:cNvSpPr txBox="1"/>
          <p:nvPr/>
        </p:nvSpPr>
        <p:spPr>
          <a:xfrm>
            <a:off x="5425745" y="3800747"/>
            <a:ext cx="171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turnings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" panose="020F0502020204030204"/>
              </a:rPr>
              <a:t>But learned!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D4FBC27C-4C64-F5F1-C54D-F693B8A9BF07}"/>
              </a:ext>
            </a:extLst>
          </p:cNvPr>
          <p:cNvSpPr txBox="1"/>
          <p:nvPr/>
        </p:nvSpPr>
        <p:spPr>
          <a:xfrm>
            <a:off x="1581730" y="3800747"/>
            <a:ext cx="171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turnings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D6AE493-C48F-C9AE-162A-F3864F4FEFD4}"/>
                  </a:ext>
                </a:extLst>
              </p:cNvPr>
              <p:cNvSpPr txBox="1"/>
              <p:nvPr/>
            </p:nvSpPr>
            <p:spPr>
              <a:xfrm>
                <a:off x="973886" y="1379079"/>
                <a:ext cx="3025698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D6AE493-C48F-C9AE-162A-F3864F4F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86" y="1379079"/>
                <a:ext cx="3025698" cy="8740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892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53259"/>
            <a:ext cx="12192000" cy="1213292"/>
          </a:xfrm>
        </p:spPr>
        <p:txBody>
          <a:bodyPr/>
          <a:lstStyle/>
          <a:p>
            <a:pPr algn="ctr"/>
            <a:r>
              <a:rPr lang="en-US" altLang="zh-CN" b="1" dirty="0"/>
              <a:t>Can we find a way:</a:t>
            </a:r>
            <a:br>
              <a:rPr lang="en-US" altLang="zh-CN" b="1" dirty="0"/>
            </a:br>
            <a:r>
              <a:rPr lang="en-US" altLang="zh-CN" b="1" dirty="0"/>
              <a:t>Condensation and Fast training?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92468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249013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Dropout facilitates </a:t>
            </a:r>
            <a:r>
              <a:rPr lang="en-US" altLang="zh-CN" dirty="0"/>
              <a:t>c</a:t>
            </a:r>
            <a:r>
              <a:rPr lang="en-US" altLang="zh-CN" b="1" dirty="0"/>
              <a:t>ondensation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en-US" altLang="zh-CN" b="1" dirty="0"/>
              <a:t>!</a:t>
            </a:r>
            <a:br>
              <a:rPr lang="en-US" altLang="zh-CN" b="1" dirty="0"/>
            </a:br>
            <a:br>
              <a:rPr lang="en-US" altLang="zh-CN" b="1" dirty="0"/>
            </a:br>
            <a:r>
              <a:rPr lang="en-US" altLang="zh-CN" b="1" dirty="0"/>
              <a:t>Even for large initialization!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1657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opout Explained | Papers With Code">
            <a:extLst>
              <a:ext uri="{FF2B5EF4-FFF2-40B4-BE49-F238E27FC236}">
                <a16:creationId xmlns:a16="http://schemas.microsoft.com/office/drawing/2014/main" id="{CD81A8DD-3835-2B55-826D-F70386AF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95" y="1240464"/>
            <a:ext cx="8034105" cy="437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561FDB-F351-6540-4504-BCE31CE5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6" y="1435578"/>
            <a:ext cx="4751707" cy="9214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5E320D-2D75-1CBB-F037-CEA4B86DB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42" y="761979"/>
            <a:ext cx="4686300" cy="723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FE34F9F-6D41-165A-74FD-9716828DBAC9}"/>
              </a:ext>
            </a:extLst>
          </p:cNvPr>
          <p:cNvSpPr/>
          <p:nvPr/>
        </p:nvSpPr>
        <p:spPr>
          <a:xfrm>
            <a:off x="91226" y="639722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TPAMI 2024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DEB6D-2DAF-60C0-52FA-04A39D5DEB04}"/>
              </a:ext>
            </a:extLst>
          </p:cNvPr>
          <p:cNvSpPr txBox="1"/>
          <p:nvPr/>
        </p:nvSpPr>
        <p:spPr>
          <a:xfrm>
            <a:off x="381242" y="2710001"/>
            <a:ext cx="32088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If the dropout neurons are the same as those kept, nothing changed!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941F2B-F519-9511-6DAD-D921C8EE745B}"/>
              </a:ext>
            </a:extLst>
          </p:cNvPr>
          <p:cNvSpPr txBox="1"/>
          <p:nvPr/>
        </p:nvSpPr>
        <p:spPr>
          <a:xfrm>
            <a:off x="9584266" y="5776102"/>
            <a:ext cx="2607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Srivastava et al., 2014 JMLR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552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CEA9B-BE56-283E-23CC-D795F1A7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Two-layer Tanh Network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AFF4D4-F95F-537F-41BC-A1B29E51B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262"/>
            <a:ext cx="12192000" cy="27547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1C2E17-2D57-FB95-3AB4-4FEE8EAFA185}"/>
              </a:ext>
            </a:extLst>
          </p:cNvPr>
          <p:cNvSpPr txBox="1"/>
          <p:nvPr/>
        </p:nvSpPr>
        <p:spPr>
          <a:xfrm>
            <a:off x="617036" y="4818014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091B4D-315A-E650-66BD-BEFFD8886BFF}"/>
              </a:ext>
            </a:extLst>
          </p:cNvPr>
          <p:cNvSpPr txBox="1"/>
          <p:nvPr/>
        </p:nvSpPr>
        <p:spPr>
          <a:xfrm>
            <a:off x="3843455" y="4818014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1C0394-0ABA-A919-1E99-C89CFEFA59AD}"/>
              </a:ext>
            </a:extLst>
          </p:cNvPr>
          <p:cNvSpPr txBox="1"/>
          <p:nvPr/>
        </p:nvSpPr>
        <p:spPr>
          <a:xfrm>
            <a:off x="6802245" y="4818014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AC2E5D-53CD-B15C-573E-8838A940C2B3}"/>
              </a:ext>
            </a:extLst>
          </p:cNvPr>
          <p:cNvSpPr txBox="1"/>
          <p:nvPr/>
        </p:nvSpPr>
        <p:spPr>
          <a:xfrm>
            <a:off x="10028664" y="4818014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A7B6FE-3FDB-3BD0-1F43-487912174576}"/>
              </a:ext>
            </a:extLst>
          </p:cNvPr>
          <p:cNvSpPr txBox="1"/>
          <p:nvPr/>
        </p:nvSpPr>
        <p:spPr>
          <a:xfrm>
            <a:off x="381242" y="1463057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Oscillated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D4B0C1-C26C-AE0C-6BF0-1262560C289D}"/>
              </a:ext>
            </a:extLst>
          </p:cNvPr>
          <p:cNvSpPr txBox="1"/>
          <p:nvPr/>
        </p:nvSpPr>
        <p:spPr>
          <a:xfrm>
            <a:off x="3607661" y="1463057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Flat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3D2A81-D2BF-B8E5-3F06-58D867757EA9}"/>
              </a:ext>
            </a:extLst>
          </p:cNvPr>
          <p:cNvSpPr txBox="1"/>
          <p:nvPr/>
        </p:nvSpPr>
        <p:spPr>
          <a:xfrm>
            <a:off x="6499544" y="1463057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Random feature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F203C0-B1B9-3531-9D1A-2D1A6B6E10B2}"/>
              </a:ext>
            </a:extLst>
          </p:cNvPr>
          <p:cNvSpPr txBox="1"/>
          <p:nvPr/>
        </p:nvSpPr>
        <p:spPr>
          <a:xfrm>
            <a:off x="9725963" y="1463057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Condensed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F39C5A-1D27-5052-CAC6-D62C805463EC}"/>
              </a:ext>
            </a:extLst>
          </p:cNvPr>
          <p:cNvSpPr/>
          <p:nvPr/>
        </p:nvSpPr>
        <p:spPr>
          <a:xfrm>
            <a:off x="91226" y="639722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TPAMI 2024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04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CEA9B-BE56-283E-23CC-D795F1A7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Three-layer Tanh Network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AFF4D4-F95F-537F-41BC-A1B29E51B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9991"/>
            <a:ext cx="12192000" cy="27093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1C2E17-2D57-FB95-3AB4-4FEE8EAFA185}"/>
              </a:ext>
            </a:extLst>
          </p:cNvPr>
          <p:cNvSpPr txBox="1"/>
          <p:nvPr/>
        </p:nvSpPr>
        <p:spPr>
          <a:xfrm>
            <a:off x="617036" y="4818014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091B4D-315A-E650-66BD-BEFFD8886BFF}"/>
              </a:ext>
            </a:extLst>
          </p:cNvPr>
          <p:cNvSpPr txBox="1"/>
          <p:nvPr/>
        </p:nvSpPr>
        <p:spPr>
          <a:xfrm>
            <a:off x="3843455" y="4818014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1C0394-0ABA-A919-1E99-C89CFEFA59AD}"/>
              </a:ext>
            </a:extLst>
          </p:cNvPr>
          <p:cNvSpPr txBox="1"/>
          <p:nvPr/>
        </p:nvSpPr>
        <p:spPr>
          <a:xfrm>
            <a:off x="6802245" y="4818014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AC2E5D-53CD-B15C-573E-8838A940C2B3}"/>
              </a:ext>
            </a:extLst>
          </p:cNvPr>
          <p:cNvSpPr txBox="1"/>
          <p:nvPr/>
        </p:nvSpPr>
        <p:spPr>
          <a:xfrm>
            <a:off x="10028664" y="4818014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A7B6FE-3FDB-3BD0-1F43-487912174576}"/>
              </a:ext>
            </a:extLst>
          </p:cNvPr>
          <p:cNvSpPr txBox="1"/>
          <p:nvPr/>
        </p:nvSpPr>
        <p:spPr>
          <a:xfrm>
            <a:off x="381242" y="1463057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Oscillated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D4B0C1-C26C-AE0C-6BF0-1262560C289D}"/>
              </a:ext>
            </a:extLst>
          </p:cNvPr>
          <p:cNvSpPr txBox="1"/>
          <p:nvPr/>
        </p:nvSpPr>
        <p:spPr>
          <a:xfrm>
            <a:off x="3607661" y="1463057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Flat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3D2A81-D2BF-B8E5-3F06-58D867757EA9}"/>
              </a:ext>
            </a:extLst>
          </p:cNvPr>
          <p:cNvSpPr txBox="1"/>
          <p:nvPr/>
        </p:nvSpPr>
        <p:spPr>
          <a:xfrm>
            <a:off x="6499544" y="1463057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Random feature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F203C0-B1B9-3531-9D1A-2D1A6B6E10B2}"/>
              </a:ext>
            </a:extLst>
          </p:cNvPr>
          <p:cNvSpPr txBox="1"/>
          <p:nvPr/>
        </p:nvSpPr>
        <p:spPr>
          <a:xfrm>
            <a:off x="9725963" y="1463057"/>
            <a:ext cx="216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Condensed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10441F-2B3F-4470-30A1-5B7BAF729497}"/>
              </a:ext>
            </a:extLst>
          </p:cNvPr>
          <p:cNvSpPr/>
          <p:nvPr/>
        </p:nvSpPr>
        <p:spPr>
          <a:xfrm>
            <a:off x="91226" y="639722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TPAMI 2024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664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regularization of Dropout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7786A6-5430-FF0A-445B-E02F43C8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2" y="1214598"/>
            <a:ext cx="11429516" cy="46052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BD515C-14B2-0DEF-52C4-FFFF8AEC434B}"/>
              </a:ext>
            </a:extLst>
          </p:cNvPr>
          <p:cNvSpPr/>
          <p:nvPr/>
        </p:nvSpPr>
        <p:spPr>
          <a:xfrm>
            <a:off x="91226" y="639722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TPAMI 2024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687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C6039-660B-EAEB-AD90-6B376D5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 regularization of Dropout</a:t>
            </a:r>
            <a:endParaRPr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AFA4E39-6A3E-FF2C-09CB-3963783E6AF5}"/>
              </a:ext>
            </a:extLst>
          </p:cNvPr>
          <p:cNvCxnSpPr>
            <a:cxnSpLocks/>
          </p:cNvCxnSpPr>
          <p:nvPr/>
        </p:nvCxnSpPr>
        <p:spPr>
          <a:xfrm flipV="1">
            <a:off x="7081192" y="3210214"/>
            <a:ext cx="0" cy="703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1E0589-9357-7A89-808E-4D5FF128D0F4}"/>
              </a:ext>
            </a:extLst>
          </p:cNvPr>
          <p:cNvCxnSpPr>
            <a:cxnSpLocks/>
          </p:cNvCxnSpPr>
          <p:nvPr/>
        </p:nvCxnSpPr>
        <p:spPr>
          <a:xfrm flipH="1" flipV="1">
            <a:off x="3234347" y="3210214"/>
            <a:ext cx="572756" cy="72055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E14776A-5C19-D571-2612-959CFE570BB8}"/>
              </a:ext>
            </a:extLst>
          </p:cNvPr>
          <p:cNvCxnSpPr>
            <a:cxnSpLocks/>
          </p:cNvCxnSpPr>
          <p:nvPr/>
        </p:nvCxnSpPr>
        <p:spPr>
          <a:xfrm flipV="1">
            <a:off x="4536445" y="3210214"/>
            <a:ext cx="546799" cy="72055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A3778FF-4378-0DDA-7ADB-451AA9231F0C}"/>
              </a:ext>
            </a:extLst>
          </p:cNvPr>
          <p:cNvSpPr/>
          <p:nvPr/>
        </p:nvSpPr>
        <p:spPr>
          <a:xfrm>
            <a:off x="5746435" y="3366804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E8F1917-F72A-AE68-C0E6-B967CE87B46F}"/>
              </a:ext>
            </a:extLst>
          </p:cNvPr>
          <p:cNvSpPr/>
          <p:nvPr/>
        </p:nvSpPr>
        <p:spPr>
          <a:xfrm>
            <a:off x="4120863" y="3210214"/>
            <a:ext cx="45719" cy="56438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B79C39D-570B-01D8-25B9-6702F7FA00C9}"/>
              </a:ext>
            </a:extLst>
          </p:cNvPr>
          <p:cNvSpPr/>
          <p:nvPr/>
        </p:nvSpPr>
        <p:spPr>
          <a:xfrm>
            <a:off x="7715912" y="3454603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70E4489-F5F6-F9DF-68E8-706DEC44FC06}"/>
              </a:ext>
            </a:extLst>
          </p:cNvPr>
          <p:cNvSpPr/>
          <p:nvPr/>
        </p:nvSpPr>
        <p:spPr>
          <a:xfrm>
            <a:off x="7959333" y="3227675"/>
            <a:ext cx="45719" cy="56438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0ADECB6-4EBE-146F-599F-1DA984C05FEC}"/>
              </a:ext>
            </a:extLst>
          </p:cNvPr>
          <p:cNvSpPr/>
          <p:nvPr/>
        </p:nvSpPr>
        <p:spPr>
          <a:xfrm>
            <a:off x="5746435" y="3492405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20DFB52-D643-50F5-6476-81774708E976}"/>
              </a:ext>
            </a:extLst>
          </p:cNvPr>
          <p:cNvCxnSpPr>
            <a:cxnSpLocks/>
          </p:cNvCxnSpPr>
          <p:nvPr/>
        </p:nvCxnSpPr>
        <p:spPr>
          <a:xfrm flipV="1">
            <a:off x="8859751" y="3210214"/>
            <a:ext cx="0" cy="703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1A8C080-F7CE-CA18-0DFD-C05C7AEBF342}"/>
              </a:ext>
            </a:extLst>
          </p:cNvPr>
          <p:cNvSpPr/>
          <p:nvPr/>
        </p:nvSpPr>
        <p:spPr>
          <a:xfrm>
            <a:off x="3869067" y="3437722"/>
            <a:ext cx="532562" cy="457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7B78A8-28BA-BA69-FE82-5F0B4BCCB0C2}"/>
                  </a:ext>
                </a:extLst>
              </p:cNvPr>
              <p:cNvSpPr txBox="1"/>
              <p:nvPr/>
            </p:nvSpPr>
            <p:spPr>
              <a:xfrm>
                <a:off x="4603710" y="1036984"/>
                <a:ext cx="31683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en-US" altLang="zh-CN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7B78A8-28BA-BA69-FE82-5F0B4BCCB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10" y="1036984"/>
                <a:ext cx="316830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08F408-230D-61BD-57AB-29E89BD42BFA}"/>
                  </a:ext>
                </a:extLst>
              </p:cNvPr>
              <p:cNvSpPr txBox="1"/>
              <p:nvPr/>
            </p:nvSpPr>
            <p:spPr>
              <a:xfrm>
                <a:off x="4070166" y="1862484"/>
                <a:ext cx="4235390" cy="806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0" lang="en-US" altLang="zh-CN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altLang="zh-CN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CN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42C2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0" lang="en-US" altLang="zh-CN" sz="3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42C2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altLang="zh-CN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08F408-230D-61BD-57AB-29E89BD4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166" y="1862484"/>
                <a:ext cx="4235390" cy="806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8B3E39E-C48C-00C0-D214-3A0C4F7B9D80}"/>
              </a:ext>
            </a:extLst>
          </p:cNvPr>
          <p:cNvSpPr/>
          <p:nvPr/>
        </p:nvSpPr>
        <p:spPr>
          <a:xfrm>
            <a:off x="91226" y="6397228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TPAMI 2024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046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E958-5699-477D-842D-A59481E567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0"/>
            <a:ext cx="12192000" cy="617538"/>
          </a:xfrm>
        </p:spPr>
        <p:txBody>
          <a:bodyPr/>
          <a:lstStyle/>
          <a:p>
            <a:pPr algn="ctr"/>
            <a:r>
              <a:rPr lang="en-US" altLang="zh-CN" b="1" dirty="0"/>
              <a:t>What Condensation benefits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en-US" altLang="zh-CN" b="1" dirty="0"/>
              <a:t>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609198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58702" y="2736798"/>
                <a:ext cx="11162884" cy="3870377"/>
              </a:xfrm>
            </p:spPr>
            <p:txBody>
              <a:bodyPr/>
              <a:lstStyle/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Nyquist-Shannon sampling theorem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uniform samples for bandlimited signal with max frequency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Fourier basis).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Linear regression/polynomial fitting/random feature model…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samples for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parameters (degrees of freedom).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Models with nonlinear architecture/parameterization?</a:t>
                </a:r>
              </a:p>
              <a:p>
                <a:pPr marL="457200" lvl="1" indent="0">
                  <a:buNone/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Phenomenon: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recovery at overparameterization</a:t>
                </a: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58702" y="2736798"/>
                <a:ext cx="11162884" cy="3870377"/>
              </a:xfrm>
              <a:blipFill>
                <a:blip r:embed="rId2"/>
                <a:stretch>
                  <a:fillRect l="-874" t="-315" b="-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Old problem: sample size for exact recovery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DA5C17-4F6D-381E-BE02-EA83DF5643C3}"/>
              </a:ext>
            </a:extLst>
          </p:cNvPr>
          <p:cNvSpPr txBox="1"/>
          <p:nvPr/>
        </p:nvSpPr>
        <p:spPr>
          <a:xfrm>
            <a:off x="913650" y="1619410"/>
            <a:ext cx="1085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a model with M parameters, how many samples is needed?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D3C09E-607A-8517-D7F6-0074CAC7FE14}"/>
              </a:ext>
            </a:extLst>
          </p:cNvPr>
          <p:cNvSpPr txBox="1"/>
          <p:nvPr/>
        </p:nvSpPr>
        <p:spPr>
          <a:xfrm>
            <a:off x="913650" y="2111853"/>
            <a:ext cx="789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Traditionally, Worst case estimation: 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3898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C3D03-4ADD-AB20-4BE1-853BA684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Linux Libertine"/>
              </a:rPr>
              <a:t>Rademacher complexity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626C5-DA6D-9384-A85F-054608F4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510"/>
            <a:ext cx="12192000" cy="2476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0C9747-9051-65C0-1B65-3653361C4333}"/>
              </a:ext>
            </a:extLst>
          </p:cNvPr>
          <p:cNvSpPr txBox="1"/>
          <p:nvPr/>
        </p:nvSpPr>
        <p:spPr>
          <a:xfrm>
            <a:off x="0" y="48920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Worst case estimation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89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DA55-670D-8578-AFEB-64E8A9F0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4B2C-F786-403A-50CE-BF64EDB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with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initialization 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E3433B9-B00A-F435-5C8F-A72447969A08}"/>
              </a:ext>
            </a:extLst>
          </p:cNvPr>
          <p:cNvGrpSpPr/>
          <p:nvPr/>
        </p:nvGrpSpPr>
        <p:grpSpPr>
          <a:xfrm>
            <a:off x="2406026" y="825573"/>
            <a:ext cx="7379947" cy="3109383"/>
            <a:chOff x="4270750" y="2692489"/>
            <a:chExt cx="7882206" cy="329477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107641E-150B-4DA2-35CE-012449E7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70750" y="2692489"/>
              <a:ext cx="7882206" cy="327325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700C410-3AC1-0DCC-EB83-C2E00CFFF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3AFC800-FCC7-8D31-FAE2-CCA3CBD7154E}"/>
                  </a:ext>
                </a:extLst>
              </p:cNvPr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>
                <a:blip r:embed="rId4"/>
                <a:stretch>
                  <a:fillRect l="-1287" r="-55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300E57-51ED-C3C1-293F-7D509953254A}"/>
                  </a:ext>
                </a:extLst>
              </p:cNvPr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436EDD4-83C3-9389-8416-AE7965B20BCB}"/>
                  </a:ext>
                </a:extLst>
              </p:cNvPr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33E6C9E7-C880-17F5-EC57-A227AA1E5DD3}"/>
              </a:ext>
            </a:extLst>
          </p:cNvPr>
          <p:cNvSpPr/>
          <p:nvPr/>
        </p:nvSpPr>
        <p:spPr>
          <a:xfrm>
            <a:off x="1707650" y="5283719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Initial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random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767ACC-509B-6EE9-74A1-84CC05CD26A9}"/>
              </a:ext>
            </a:extLst>
          </p:cNvPr>
          <p:cNvSpPr/>
          <p:nvPr/>
        </p:nvSpPr>
        <p:spPr>
          <a:xfrm>
            <a:off x="5004734" y="5283718"/>
            <a:ext cx="26709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After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training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</a:rPr>
              <a:t>Condense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A183ED-3F21-F53D-2AA6-25264BCEE159}"/>
              </a:ext>
            </a:extLst>
          </p:cNvPr>
          <p:cNvSpPr/>
          <p:nvPr/>
        </p:nvSpPr>
        <p:spPr>
          <a:xfrm>
            <a:off x="8117487" y="5283718"/>
            <a:ext cx="18934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Effective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Small net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36128A1-39A8-A861-3319-8F82F2AED566}"/>
              </a:ext>
            </a:extLst>
          </p:cNvPr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34CEB6C-4BB9-54C5-B1E4-43C8E884AB69}"/>
              </a:ext>
            </a:extLst>
          </p:cNvPr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189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9720943" y="5768586"/>
            <a:ext cx="24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1540982" y="5672264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238139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generalization puzzle arises in deep learning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9720943" y="5768586"/>
            <a:ext cx="24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1540982" y="5672264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D0EAF6-93D6-41EB-96E4-D1F1598B689C}"/>
              </a:ext>
            </a:extLst>
          </p:cNvPr>
          <p:cNvSpPr txBox="1"/>
          <p:nvPr/>
        </p:nvSpPr>
        <p:spPr>
          <a:xfrm>
            <a:off x="1579668" y="2438400"/>
            <a:ext cx="9509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Really so many effective neurons in large networks?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5117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651A-E10B-4FD8-8FC8-82810A8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effective neurons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B322F-F7A8-4508-A3BA-2685361C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20" y="828039"/>
            <a:ext cx="3189378" cy="545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4F3CD7-DC09-4F4B-BA67-206F3D9210D0}"/>
              </a:ext>
            </a:extLst>
          </p:cNvPr>
          <p:cNvSpPr txBox="1"/>
          <p:nvPr/>
        </p:nvSpPr>
        <p:spPr>
          <a:xfrm>
            <a:off x="1407402" y="1057494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neurons are enough!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AA20F78-5614-400F-8FA0-1AA98383544A}"/>
              </a:ext>
            </a:extLst>
          </p:cNvPr>
          <p:cNvCxnSpPr>
            <a:cxnSpLocks/>
          </p:cNvCxnSpPr>
          <p:nvPr/>
        </p:nvCxnSpPr>
        <p:spPr>
          <a:xfrm>
            <a:off x="110309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35A7716-D6CD-4FB4-89BB-E7C4F66B2853}"/>
              </a:ext>
            </a:extLst>
          </p:cNvPr>
          <p:cNvCxnSpPr>
            <a:cxnSpLocks/>
          </p:cNvCxnSpPr>
          <p:nvPr/>
        </p:nvCxnSpPr>
        <p:spPr>
          <a:xfrm>
            <a:off x="796109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4C4713C-1728-4388-AEF3-27B4F28D0D84}"/>
              </a:ext>
            </a:extLst>
          </p:cNvPr>
          <p:cNvCxnSpPr>
            <a:cxnSpLocks/>
          </p:cNvCxnSpPr>
          <p:nvPr/>
        </p:nvCxnSpPr>
        <p:spPr>
          <a:xfrm flipH="1">
            <a:off x="3323223" y="2878259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69A661-61EA-4F9D-9E5B-4366339AE7AD}"/>
              </a:ext>
            </a:extLst>
          </p:cNvPr>
          <p:cNvCxnSpPr>
            <a:cxnSpLocks/>
          </p:cNvCxnSpPr>
          <p:nvPr/>
        </p:nvCxnSpPr>
        <p:spPr>
          <a:xfrm>
            <a:off x="2286795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加号 17">
            <a:extLst>
              <a:ext uri="{FF2B5EF4-FFF2-40B4-BE49-F238E27FC236}">
                <a16:creationId xmlns:a16="http://schemas.microsoft.com/office/drawing/2014/main" id="{29EA7DAA-674F-4CEA-BB4B-27BBA6C31D44}"/>
              </a:ext>
            </a:extLst>
          </p:cNvPr>
          <p:cNvSpPr/>
          <p:nvPr/>
        </p:nvSpPr>
        <p:spPr>
          <a:xfrm>
            <a:off x="1728962" y="3189830"/>
            <a:ext cx="773852" cy="888992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等号 18">
            <a:extLst>
              <a:ext uri="{FF2B5EF4-FFF2-40B4-BE49-F238E27FC236}">
                <a16:creationId xmlns:a16="http://schemas.microsoft.com/office/drawing/2014/main" id="{AC120A5F-E5F7-4BC1-B8A7-DE33D2119FE5}"/>
              </a:ext>
            </a:extLst>
          </p:cNvPr>
          <p:cNvSpPr/>
          <p:nvPr/>
        </p:nvSpPr>
        <p:spPr>
          <a:xfrm>
            <a:off x="4165012" y="3430682"/>
            <a:ext cx="1117600" cy="47754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D67590-6BA8-4582-8FA0-7BCFD9DE5BE5}"/>
              </a:ext>
            </a:extLst>
          </p:cNvPr>
          <p:cNvCxnSpPr>
            <a:cxnSpLocks/>
          </p:cNvCxnSpPr>
          <p:nvPr/>
        </p:nvCxnSpPr>
        <p:spPr>
          <a:xfrm>
            <a:off x="5325491" y="2878260"/>
            <a:ext cx="685800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D6B32AB-4126-4414-BB8D-C47EAC6FFA23}"/>
              </a:ext>
            </a:extLst>
          </p:cNvPr>
          <p:cNvCxnSpPr>
            <a:cxnSpLocks/>
          </p:cNvCxnSpPr>
          <p:nvPr/>
        </p:nvCxnSpPr>
        <p:spPr>
          <a:xfrm>
            <a:off x="6011291" y="4309126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B719C0A-00E1-4030-8D90-A76D9BDF6E3D}"/>
              </a:ext>
            </a:extLst>
          </p:cNvPr>
          <p:cNvCxnSpPr>
            <a:cxnSpLocks/>
          </p:cNvCxnSpPr>
          <p:nvPr/>
        </p:nvCxnSpPr>
        <p:spPr>
          <a:xfrm flipH="1">
            <a:off x="7066175" y="2878260"/>
            <a:ext cx="689007" cy="14308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88D3DB0-4B42-101D-FC70-4B4EE39C591A}"/>
              </a:ext>
            </a:extLst>
          </p:cNvPr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585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25208"/>
            <a:ext cx="12191999" cy="6207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Guess: how many samples needed?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746D3B-3573-F0DD-316B-629ED2FEC683}"/>
              </a:ext>
            </a:extLst>
          </p:cNvPr>
          <p:cNvSpPr txBox="1"/>
          <p:nvPr/>
        </p:nvSpPr>
        <p:spPr>
          <a:xfrm>
            <a:off x="315584" y="2632146"/>
            <a:ext cx="6892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Example: Teacher-Student setup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Model: a net of 1000 neurons, 3000 parameters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8E6CAAD-2949-1EBF-82E2-3FF838EBB714}"/>
              </a:ext>
            </a:extLst>
          </p:cNvPr>
          <p:cNvSpPr/>
          <p:nvPr/>
        </p:nvSpPr>
        <p:spPr>
          <a:xfrm>
            <a:off x="8122420" y="270122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A6DA32D-7F0E-7845-6DAD-41131A137A20}"/>
              </a:ext>
            </a:extLst>
          </p:cNvPr>
          <p:cNvSpPr/>
          <p:nvPr/>
        </p:nvSpPr>
        <p:spPr>
          <a:xfrm>
            <a:off x="8122420" y="297576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A4053F-79A9-D9F8-8942-8887179D1624}"/>
              </a:ext>
            </a:extLst>
          </p:cNvPr>
          <p:cNvSpPr/>
          <p:nvPr/>
        </p:nvSpPr>
        <p:spPr>
          <a:xfrm>
            <a:off x="8122420" y="325352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F3714CD-B9F4-57DD-2C88-69F1E272B1A2}"/>
              </a:ext>
            </a:extLst>
          </p:cNvPr>
          <p:cNvSpPr/>
          <p:nvPr/>
        </p:nvSpPr>
        <p:spPr>
          <a:xfrm>
            <a:off x="8122420" y="352806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7500FE9-2771-3734-32CE-ACA92276DA4D}"/>
              </a:ext>
            </a:extLst>
          </p:cNvPr>
          <p:cNvSpPr/>
          <p:nvPr/>
        </p:nvSpPr>
        <p:spPr>
          <a:xfrm>
            <a:off x="7494415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2819939-FB90-35D1-B027-E86305040D29}"/>
              </a:ext>
            </a:extLst>
          </p:cNvPr>
          <p:cNvSpPr/>
          <p:nvPr/>
        </p:nvSpPr>
        <p:spPr>
          <a:xfrm>
            <a:off x="8714532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21D31BA-FC0B-01E0-906C-88B47D534B14}"/>
              </a:ext>
            </a:extLst>
          </p:cNvPr>
          <p:cNvCxnSpPr>
            <a:cxnSpLocks/>
          </p:cNvCxnSpPr>
          <p:nvPr/>
        </p:nvCxnSpPr>
        <p:spPr>
          <a:xfrm flipV="1">
            <a:off x="7674297" y="2770419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FD24530-D904-699D-C5CA-AC0FA11BE10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674297" y="3076951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5EF048E-E531-FE10-D4A0-A09C33A9A0C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674297" y="335470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1DE6756-858B-F190-ED0A-57C47EB06CA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674297" y="349568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8DE6A83-D579-84A6-00A6-E7B074B1F3AB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7674297" y="350045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B32F186-DB24-D7EB-5EF6-F4DCEB4D1738}"/>
              </a:ext>
            </a:extLst>
          </p:cNvPr>
          <p:cNvSpPr txBox="1"/>
          <p:nvPr/>
        </p:nvSpPr>
        <p:spPr>
          <a:xfrm rot="5400000">
            <a:off x="7907375" y="3934261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012C962-CAAB-A2BF-F0C9-A33B9D7BB379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8302302" y="2802412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5FAAB71-8315-D781-ADB0-2C278F32FD9C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8302302" y="3076951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561CE85-4159-2A46-5DE8-F557A4C2D66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8302302" y="335470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5384AA2-561B-8067-F378-CCFABF3DF5C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8302302" y="350045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9EB63F-7301-4366-23DC-48A3B7995C6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336030" y="3500459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0F9A5126-0B1E-983E-AE02-A04DA5DEDF6F}"/>
              </a:ext>
            </a:extLst>
          </p:cNvPr>
          <p:cNvSpPr/>
          <p:nvPr/>
        </p:nvSpPr>
        <p:spPr>
          <a:xfrm>
            <a:off x="10901604" y="325352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0C7DF55-B246-CF84-BBC4-118141F63800}"/>
              </a:ext>
            </a:extLst>
          </p:cNvPr>
          <p:cNvSpPr/>
          <p:nvPr/>
        </p:nvSpPr>
        <p:spPr>
          <a:xfrm>
            <a:off x="10901604" y="352806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5DEA846-4155-D746-9A41-CA586C274F63}"/>
              </a:ext>
            </a:extLst>
          </p:cNvPr>
          <p:cNvSpPr/>
          <p:nvPr/>
        </p:nvSpPr>
        <p:spPr>
          <a:xfrm>
            <a:off x="10273599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4114E1D-AABD-FB9F-5147-C0F8F9946786}"/>
              </a:ext>
            </a:extLst>
          </p:cNvPr>
          <p:cNvSpPr/>
          <p:nvPr/>
        </p:nvSpPr>
        <p:spPr>
          <a:xfrm>
            <a:off x="11493716" y="339927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541D823-03F6-F9E9-A609-963212BCF82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0453481" y="335470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96207ED-C1C4-F7E2-C3DF-D1FF268C706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453481" y="349568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BB2E320-47F7-9465-312D-6C2556B2132C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>
            <a:off x="11081486" y="335470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CC90B30-6C8F-8A47-2053-5CAC32BE91CF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1081486" y="350045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头: 右 28">
            <a:extLst>
              <a:ext uri="{FF2B5EF4-FFF2-40B4-BE49-F238E27FC236}">
                <a16:creationId xmlns:a16="http://schemas.microsoft.com/office/drawing/2014/main" id="{AF75FDC6-A5CD-7D91-759D-B51E85A01CAB}"/>
              </a:ext>
            </a:extLst>
          </p:cNvPr>
          <p:cNvSpPr/>
          <p:nvPr/>
        </p:nvSpPr>
        <p:spPr>
          <a:xfrm>
            <a:off x="9059306" y="3455891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972C60C-8CA3-1CEF-015A-AD7B1495DD00}"/>
              </a:ext>
            </a:extLst>
          </p:cNvPr>
          <p:cNvSpPr txBox="1"/>
          <p:nvPr/>
        </p:nvSpPr>
        <p:spPr>
          <a:xfrm>
            <a:off x="7820513" y="439461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892C87-C4E7-1E34-DEAF-610B438EFFE8}"/>
              </a:ext>
            </a:extLst>
          </p:cNvPr>
          <p:cNvSpPr txBox="1"/>
          <p:nvPr/>
        </p:nvSpPr>
        <p:spPr>
          <a:xfrm>
            <a:off x="10510807" y="439461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38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1E8EEC-1390-FF1F-797E-280AF7CBCB06}"/>
              </a:ext>
            </a:extLst>
          </p:cNvPr>
          <p:cNvGrpSpPr/>
          <p:nvPr/>
        </p:nvGrpSpPr>
        <p:grpSpPr>
          <a:xfrm>
            <a:off x="2406026" y="825573"/>
            <a:ext cx="7379947" cy="3109383"/>
            <a:chOff x="4270750" y="2692489"/>
            <a:chExt cx="7882206" cy="329477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AE255-3C15-2530-FAA0-60527E192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70750" y="2692489"/>
              <a:ext cx="7882206" cy="327325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74DE721-32DD-3EFA-6FDA-2B1D7A2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（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b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m:rPr>
                        <m:nor/>
                      </m:rP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n-cs"/>
                      </a:rPr>
                      <m:t>+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（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b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A40E07D-BACD-E8EA-DE0C-4EBBC64A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>
                <a:blip r:embed="rId4"/>
                <a:stretch>
                  <a:fillRect l="-1287" r="-55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42C2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A80008-58D0-DC92-30B4-04FC3DBC2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A5656F8-86BD-F95F-CF44-F15C11A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E81AB86E-E1A4-099E-43A2-B798A2CD0EDA}"/>
              </a:ext>
            </a:extLst>
          </p:cNvPr>
          <p:cNvSpPr/>
          <p:nvPr/>
        </p:nvSpPr>
        <p:spPr>
          <a:xfrm>
            <a:off x="1707650" y="5283719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Initial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random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BB4BA0E-1711-4B07-1B6F-CD70FE65E62A}"/>
              </a:ext>
            </a:extLst>
          </p:cNvPr>
          <p:cNvSpPr/>
          <p:nvPr/>
        </p:nvSpPr>
        <p:spPr>
          <a:xfrm>
            <a:off x="5004734" y="5283718"/>
            <a:ext cx="26709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training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Condense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CCB044-749B-DB76-020E-33BC35D5E98C}"/>
              </a:ext>
            </a:extLst>
          </p:cNvPr>
          <p:cNvSpPr/>
          <p:nvPr/>
        </p:nvSpPr>
        <p:spPr>
          <a:xfrm>
            <a:off x="8117487" y="5283718"/>
            <a:ext cx="18934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Effective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Small net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7BF548-5068-3745-F756-B89741CDA56A}"/>
              </a:ext>
            </a:extLst>
          </p:cNvPr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592FF2C-CEA9-B166-4593-464B6DDEEB2C}"/>
              </a:ext>
            </a:extLst>
          </p:cNvPr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87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BB66C-1F90-E10A-A5E9-82A5E013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size depends on hyper-parameters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24DFF-8068-AD7A-4380-11B928F5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56" y="1222479"/>
            <a:ext cx="7508521" cy="44130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6254E0-C471-B0BA-B815-C99AE0FDD49A}"/>
              </a:ext>
            </a:extLst>
          </p:cNvPr>
          <p:cNvSpPr txBox="1"/>
          <p:nvPr/>
        </p:nvSpPr>
        <p:spPr>
          <a:xfrm>
            <a:off x="611932" y="2136098"/>
            <a:ext cx="18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condensation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B001B3-2D05-8F9E-7F6C-62CD471D9D50}"/>
              </a:ext>
            </a:extLst>
          </p:cNvPr>
          <p:cNvSpPr txBox="1"/>
          <p:nvPr/>
        </p:nvSpPr>
        <p:spPr>
          <a:xfrm>
            <a:off x="611932" y="3864160"/>
            <a:ext cx="18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 condensation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071E60-29E7-F411-1CC8-1B18FE3C0089}"/>
              </a:ext>
            </a:extLst>
          </p:cNvPr>
          <p:cNvSpPr txBox="1"/>
          <p:nvPr/>
        </p:nvSpPr>
        <p:spPr>
          <a:xfrm>
            <a:off x="4154893" y="879634"/>
            <a:ext cx="423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Test error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4FF87E-5064-DBFE-AE2A-E263B30EDB67}"/>
              </a:ext>
            </a:extLst>
          </p:cNvPr>
          <p:cNvSpPr/>
          <p:nvPr/>
        </p:nvSpPr>
        <p:spPr>
          <a:xfrm>
            <a:off x="0" y="6286365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TPAMI 2024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BE5683-77B7-8A0F-A5D1-D3240FAC96B9}"/>
              </a:ext>
            </a:extLst>
          </p:cNvPr>
          <p:cNvSpPr/>
          <p:nvPr/>
        </p:nvSpPr>
        <p:spPr>
          <a:xfrm>
            <a:off x="0" y="6509681"/>
            <a:ext cx="10175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Zhang*, Zhang, Zhang, Bai, Luo and Xu*, Optimistic Estimate,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 2307.08921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5EAE32-AACF-4F89-B943-1822E7BAB8D6}"/>
              </a:ext>
            </a:extLst>
          </p:cNvPr>
          <p:cNvSpPr txBox="1"/>
          <p:nvPr/>
        </p:nvSpPr>
        <p:spPr>
          <a:xfrm>
            <a:off x="304800" y="879634"/>
            <a:ext cx="526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226BFA-8BA2-DB5E-B7CB-80F6B3EBE7AA}"/>
              </a:ext>
            </a:extLst>
          </p:cNvPr>
          <p:cNvSpPr txBox="1"/>
          <p:nvPr/>
        </p:nvSpPr>
        <p:spPr>
          <a:xfrm>
            <a:off x="9568886" y="2330972"/>
            <a:ext cx="2623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 New Concept!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 estimation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223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2C9CA-04AD-56CF-1109-6DBB4192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Rethinking: Generalization, sample, parameter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607FEF-649C-134E-CD84-6D372CD5F573}"/>
              </a:ext>
            </a:extLst>
          </p:cNvPr>
          <p:cNvGrpSpPr/>
          <p:nvPr/>
        </p:nvGrpSpPr>
        <p:grpSpPr>
          <a:xfrm>
            <a:off x="2714443" y="2953284"/>
            <a:ext cx="6763113" cy="667397"/>
            <a:chOff x="1244722" y="4647171"/>
            <a:chExt cx="6763113" cy="6673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CA8AAD-4E25-8F03-7BA6-20B23AAE9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3" t="50772" r="597" b="39030"/>
            <a:stretch/>
          </p:blipFill>
          <p:spPr>
            <a:xfrm>
              <a:off x="1347536" y="4647171"/>
              <a:ext cx="6660299" cy="26728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ACEE17-219A-08D6-BEC9-2B877BA47FC6}"/>
                </a:ext>
              </a:extLst>
            </p:cNvPr>
            <p:cNvSpPr txBox="1"/>
            <p:nvPr/>
          </p:nvSpPr>
          <p:spPr>
            <a:xfrm>
              <a:off x="6107667" y="4903189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124146DE-6F9D-3EDB-CF91-285DA899B7F1}"/>
                </a:ext>
              </a:extLst>
            </p:cNvPr>
            <p:cNvSpPr/>
            <p:nvPr/>
          </p:nvSpPr>
          <p:spPr>
            <a:xfrm>
              <a:off x="1312535" y="4672628"/>
              <a:ext cx="166256" cy="179380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/>
                <a:ea typeface="等线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405BD59-BEF7-C9C9-8460-CF06170AD7DF}"/>
                </a:ext>
              </a:extLst>
            </p:cNvPr>
            <p:cNvSpPr txBox="1"/>
            <p:nvPr/>
          </p:nvSpPr>
          <p:spPr>
            <a:xfrm>
              <a:off x="1244722" y="491445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E82DE0-8CA6-B10C-5AF5-D82DC3F00AA0}"/>
                </a:ext>
              </a:extLst>
            </p:cNvPr>
            <p:cNvSpPr txBox="1"/>
            <p:nvPr/>
          </p:nvSpPr>
          <p:spPr>
            <a:xfrm>
              <a:off x="3325091" y="487453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86D1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?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6D1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4E33B4-44AF-C20F-A116-29B17E43D944}"/>
              </a:ext>
            </a:extLst>
          </p:cNvPr>
          <p:cNvSpPr txBox="1"/>
          <p:nvPr/>
        </p:nvSpPr>
        <p:spPr>
          <a:xfrm>
            <a:off x="959370" y="1146748"/>
            <a:ext cx="1085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a model with M parameters, how many samples is needed?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F47666-B253-AA2F-DD8F-053CAF430823}"/>
              </a:ext>
            </a:extLst>
          </p:cNvPr>
          <p:cNvSpPr txBox="1"/>
          <p:nvPr/>
        </p:nvSpPr>
        <p:spPr>
          <a:xfrm>
            <a:off x="959370" y="1910996"/>
            <a:ext cx="789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Traditionally, worst case estimation: 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1265D1-2790-AFED-FE9A-2CBD38C78E1B}"/>
              </a:ext>
            </a:extLst>
          </p:cNvPr>
          <p:cNvSpPr txBox="1"/>
          <p:nvPr/>
        </p:nvSpPr>
        <p:spPr>
          <a:xfrm>
            <a:off x="940989" y="4216265"/>
            <a:ext cx="762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Example: Teacher-Student setup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Model: a net of 1000 neurons, 3000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FB5335C-6548-0E9C-78E1-126DB50B96A3}"/>
              </a:ext>
            </a:extLst>
          </p:cNvPr>
          <p:cNvSpPr/>
          <p:nvPr/>
        </p:nvSpPr>
        <p:spPr>
          <a:xfrm>
            <a:off x="8259580" y="388994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905BEA1-BAEF-34DF-22D7-7FD447E4F8CB}"/>
              </a:ext>
            </a:extLst>
          </p:cNvPr>
          <p:cNvSpPr/>
          <p:nvPr/>
        </p:nvSpPr>
        <p:spPr>
          <a:xfrm>
            <a:off x="8259580" y="416448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CE871A7-5441-C846-11EE-E22465D347C8}"/>
              </a:ext>
            </a:extLst>
          </p:cNvPr>
          <p:cNvSpPr/>
          <p:nvPr/>
        </p:nvSpPr>
        <p:spPr>
          <a:xfrm>
            <a:off x="8259580" y="444224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CB2C29B-936A-79BC-2041-4B64EE3EA63F}"/>
              </a:ext>
            </a:extLst>
          </p:cNvPr>
          <p:cNvSpPr/>
          <p:nvPr/>
        </p:nvSpPr>
        <p:spPr>
          <a:xfrm>
            <a:off x="8259580" y="471678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6610D96-CA71-3362-B253-3E4E3289BA81}"/>
              </a:ext>
            </a:extLst>
          </p:cNvPr>
          <p:cNvSpPr/>
          <p:nvPr/>
        </p:nvSpPr>
        <p:spPr>
          <a:xfrm>
            <a:off x="7631575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36AB7C0-68BB-2EC0-8B0D-26B774A69C21}"/>
              </a:ext>
            </a:extLst>
          </p:cNvPr>
          <p:cNvSpPr/>
          <p:nvPr/>
        </p:nvSpPr>
        <p:spPr>
          <a:xfrm>
            <a:off x="8851692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2E5B26F-3534-C348-4D22-221FECEE9208}"/>
              </a:ext>
            </a:extLst>
          </p:cNvPr>
          <p:cNvCxnSpPr>
            <a:cxnSpLocks/>
          </p:cNvCxnSpPr>
          <p:nvPr/>
        </p:nvCxnSpPr>
        <p:spPr>
          <a:xfrm flipV="1">
            <a:off x="7811457" y="3959139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4A70261-1C30-F5C2-322B-7965C618EF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811457" y="4265671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0749AE0-1409-51D8-EFF2-B1FF8695EE1A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811457" y="454342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34FEBEF-7C5E-DF3F-C3AC-573A63EC137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811457" y="468440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439CB04-C89B-E3C1-B966-AD8F96198F1D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811457" y="468917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B4F56CE-D7B6-F1E3-D2DB-96FB24628467}"/>
              </a:ext>
            </a:extLst>
          </p:cNvPr>
          <p:cNvSpPr txBox="1"/>
          <p:nvPr/>
        </p:nvSpPr>
        <p:spPr>
          <a:xfrm rot="5400000">
            <a:off x="8044535" y="5122981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DD7EC1B-026F-9BAA-999E-C3E1FFEFC318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8439462" y="3991132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E9F523E-AF67-6DCF-6CD1-7AE02EF6E3AD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8439462" y="4265671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A1FD3EB-449E-5E6D-D84C-F3D017E1BB5B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8439462" y="454342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3A3E938-BAF6-EAC1-C395-FE6200D4583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8439462" y="468917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B6BF1B2-99B0-A0F3-2C1B-B31A31A8ABF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473190" y="4689179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CF3CA66C-2FD1-D123-94B7-62CC08AD34E1}"/>
              </a:ext>
            </a:extLst>
          </p:cNvPr>
          <p:cNvSpPr/>
          <p:nvPr/>
        </p:nvSpPr>
        <p:spPr>
          <a:xfrm>
            <a:off x="11038764" y="444224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007DD7F-3187-5EB1-1675-3985D9ED3944}"/>
              </a:ext>
            </a:extLst>
          </p:cNvPr>
          <p:cNvSpPr/>
          <p:nvPr/>
        </p:nvSpPr>
        <p:spPr>
          <a:xfrm>
            <a:off x="11038764" y="471678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632B978-E4CA-C03F-E69E-50D8CC0E2CEA}"/>
              </a:ext>
            </a:extLst>
          </p:cNvPr>
          <p:cNvSpPr/>
          <p:nvPr/>
        </p:nvSpPr>
        <p:spPr>
          <a:xfrm>
            <a:off x="10410759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B2E43A5-02B7-E628-880F-946EA5B48E28}"/>
              </a:ext>
            </a:extLst>
          </p:cNvPr>
          <p:cNvSpPr/>
          <p:nvPr/>
        </p:nvSpPr>
        <p:spPr>
          <a:xfrm>
            <a:off x="11630876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020906F-1B3C-06B9-D204-B7F11CBB42BB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10590641" y="454342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7E2B7A3-13E4-37BD-00F0-D8959960E9F7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10590641" y="468440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95F92B1-1A65-6E62-02DA-33BB51F1242A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11218646" y="454342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A8B526F-5DE5-C666-4B79-31675053E579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 flipV="1">
            <a:off x="11218646" y="468917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头: 右 74">
            <a:extLst>
              <a:ext uri="{FF2B5EF4-FFF2-40B4-BE49-F238E27FC236}">
                <a16:creationId xmlns:a16="http://schemas.microsoft.com/office/drawing/2014/main" id="{188E942F-CD31-3441-B14C-3AFCAA0A5C5A}"/>
              </a:ext>
            </a:extLst>
          </p:cNvPr>
          <p:cNvSpPr/>
          <p:nvPr/>
        </p:nvSpPr>
        <p:spPr>
          <a:xfrm>
            <a:off x="9196466" y="4644611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F8F5769-20D9-213F-280A-51A4D1F8C331}"/>
              </a:ext>
            </a:extLst>
          </p:cNvPr>
          <p:cNvSpPr txBox="1"/>
          <p:nvPr/>
        </p:nvSpPr>
        <p:spPr>
          <a:xfrm>
            <a:off x="7957673" y="558333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44D201B-3567-4E58-0F9B-AE863CB516B9}"/>
              </a:ext>
            </a:extLst>
          </p:cNvPr>
          <p:cNvSpPr txBox="1"/>
          <p:nvPr/>
        </p:nvSpPr>
        <p:spPr>
          <a:xfrm>
            <a:off x="10647967" y="558333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C20AAA-F423-9477-B19A-B39C25556A23}"/>
              </a:ext>
            </a:extLst>
          </p:cNvPr>
          <p:cNvSpPr txBox="1"/>
          <p:nvPr/>
        </p:nvSpPr>
        <p:spPr>
          <a:xfrm>
            <a:off x="3860147" y="3417308"/>
            <a:ext cx="262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 estimation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B12EE3-0C74-C279-9D47-5C70B4504D37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547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138945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What is the most optimistic case?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92055F4-B2D2-C4AB-4037-26C4D4C4C640}"/>
              </a:ext>
            </a:extLst>
          </p:cNvPr>
          <p:cNvSpPr txBox="1">
            <a:spLocks/>
          </p:cNvSpPr>
          <p:nvPr/>
        </p:nvSpPr>
        <p:spPr>
          <a:xfrm>
            <a:off x="0" y="242932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Initialize very close to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a global 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minina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!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/>
              <p:nvPr/>
            </p:nvSpPr>
            <p:spPr>
              <a:xfrm>
                <a:off x="2164080" y="3865563"/>
                <a:ext cx="8168640" cy="632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080" y="3865563"/>
                <a:ext cx="8168640" cy="632417"/>
              </a:xfrm>
              <a:prstGeom prst="rect">
                <a:avLst/>
              </a:prstGeom>
              <a:blipFill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0D6642E-1A19-01B1-3F18-F5CEBF300E21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4" name="直接箭头连接符 13">
            <a:extLst>
              <a:ext uri="{FF2B5EF4-FFF2-40B4-BE49-F238E27FC236}">
                <a16:creationId xmlns:a16="http://schemas.microsoft.com/office/drawing/2014/main" id="{5F3ECC95-EB69-8934-CE3B-AD69DD5A5076}"/>
              </a:ext>
            </a:extLst>
          </p:cNvPr>
          <p:cNvCxnSpPr>
            <a:cxnSpLocks/>
          </p:cNvCxnSpPr>
          <p:nvPr/>
        </p:nvCxnSpPr>
        <p:spPr>
          <a:xfrm>
            <a:off x="5477565" y="5685981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14">
            <a:extLst>
              <a:ext uri="{FF2B5EF4-FFF2-40B4-BE49-F238E27FC236}">
                <a16:creationId xmlns:a16="http://schemas.microsoft.com/office/drawing/2014/main" id="{5717DD9F-BCC0-FAFF-11CA-3F73CE6AA0B4}"/>
              </a:ext>
            </a:extLst>
          </p:cNvPr>
          <p:cNvCxnSpPr>
            <a:cxnSpLocks/>
          </p:cNvCxnSpPr>
          <p:nvPr/>
        </p:nvCxnSpPr>
        <p:spPr>
          <a:xfrm flipV="1">
            <a:off x="5477565" y="4630225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A55AB2-9C91-82AB-A9D1-875FC9E4448E}"/>
                  </a:ext>
                </a:extLst>
              </p:cNvPr>
              <p:cNvSpPr txBox="1"/>
              <p:nvPr/>
            </p:nvSpPr>
            <p:spPr>
              <a:xfrm>
                <a:off x="4638776" y="5482700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A55AB2-9C91-82AB-A9D1-875FC9E44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776" y="5482700"/>
                <a:ext cx="618435" cy="369332"/>
              </a:xfrm>
              <a:prstGeom prst="rect">
                <a:avLst/>
              </a:prstGeom>
              <a:blipFill>
                <a:blip r:embed="rId3"/>
                <a:stretch>
                  <a:fillRect l="-4082" r="-2653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20">
            <a:extLst>
              <a:ext uri="{FF2B5EF4-FFF2-40B4-BE49-F238E27FC236}">
                <a16:creationId xmlns:a16="http://schemas.microsoft.com/office/drawing/2014/main" id="{C52DEE4A-18C3-D41B-C4D7-3E8D5A6BAA46}"/>
              </a:ext>
            </a:extLst>
          </p:cNvPr>
          <p:cNvCxnSpPr>
            <a:cxnSpLocks/>
          </p:cNvCxnSpPr>
          <p:nvPr/>
        </p:nvCxnSpPr>
        <p:spPr>
          <a:xfrm>
            <a:off x="5477565" y="5700578"/>
            <a:ext cx="114206" cy="5019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8306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1819740" y="106997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Given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,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,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⋅;</m:t>
                            </m:r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),</a:t>
                </a: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target </a:t>
                </a:r>
                <a:r>
                  <a:rPr lang="en-US" altLang="zh-CN" sz="2800" dirty="0" err="1">
                    <a:solidFill>
                      <a:srgbClr val="0000CC"/>
                    </a:solidFill>
                  </a:rPr>
                  <a:t>stratifold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≔{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⋅;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1819740" y="1069975"/>
                <a:ext cx="8372475" cy="4921250"/>
              </a:xfrm>
              <a:blipFill>
                <a:blip r:embed="rId2"/>
                <a:stretch>
                  <a:fillRect l="-1667" t="-1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115" y="90062"/>
            <a:ext cx="11163300" cy="573088"/>
          </a:xfrm>
        </p:spPr>
        <p:txBody>
          <a:bodyPr/>
          <a:lstStyle/>
          <a:p>
            <a:r>
              <a:rPr lang="en-US" altLang="zh-CN" dirty="0"/>
              <a:t>Optimistic estimation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A6C394-562B-485F-9976-0808106D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756" y="1769281"/>
            <a:ext cx="6380018" cy="7807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A50338-75B4-483D-8D22-FB6CD5E40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84" y="3490316"/>
            <a:ext cx="4779299" cy="7807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C352A4-01A3-B75F-FB6B-C9B27554713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0BBCDC-5941-ABEA-4AC2-7CC9B6F1E277}"/>
              </a:ext>
            </a:extLst>
          </p:cNvPr>
          <p:cNvSpPr txBox="1"/>
          <p:nvPr/>
        </p:nvSpPr>
        <p:spPr>
          <a:xfrm>
            <a:off x="1030732" y="3490316"/>
            <a:ext cx="24338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Optimistic estimation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19D6BC-F87A-81DF-E377-731E5C59B6B4}"/>
              </a:ext>
            </a:extLst>
          </p:cNvPr>
          <p:cNvSpPr txBox="1"/>
          <p:nvPr/>
        </p:nvSpPr>
        <p:spPr>
          <a:xfrm>
            <a:off x="1249023" y="5326360"/>
            <a:ext cx="916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Condensation enables this optimistic estimation can be achieved!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88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CE947-9AF4-94ED-72A0-2447F6F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stratification for fully-connected NNs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B57252-7494-B08C-EE25-BE01F403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42525"/>
            <a:ext cx="10500360" cy="4471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1DA3B9-F922-C102-65F7-980602260B23}"/>
              </a:ext>
            </a:extLst>
          </p:cNvPr>
          <p:cNvSpPr txBox="1"/>
          <p:nvPr/>
        </p:nvSpPr>
        <p:spPr>
          <a:xfrm>
            <a:off x="0" y="53949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Rank independent of width, free expressiveness property.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E61158-9B9B-83F3-84C8-259B3A4DFC7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62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975"/>
            <a:ext cx="12192000" cy="1948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096"/>
            <a:ext cx="12192000" cy="12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209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4C1A848-044F-26BF-E407-09582FE6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Classical estimation for sample sizes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0DC658E-59C3-4562-98A7-FB05CD30E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1350717" y="1978136"/>
            <a:ext cx="2115034" cy="1427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408C64B-9DC8-45B1-BEC3-834E5344F4CF}"/>
                  </a:ext>
                </a:extLst>
              </p:cNvPr>
              <p:cNvSpPr txBox="1"/>
              <p:nvPr/>
            </p:nvSpPr>
            <p:spPr>
              <a:xfrm>
                <a:off x="203713" y="2352439"/>
                <a:ext cx="4572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3200" dirty="0">
                    <a:solidFill>
                      <a:schemeClr val="tx1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408C64B-9DC8-45B1-BEC3-834E5344F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3" y="2352439"/>
                <a:ext cx="45720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C4CBDF3E-6F4A-47BD-AA43-DC103890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5091560" y="977456"/>
            <a:ext cx="1968120" cy="132844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1C7BAAD-39B9-4AE5-80F0-D55498199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 b="55667"/>
          <a:stretch/>
        </p:blipFill>
        <p:spPr>
          <a:xfrm>
            <a:off x="5044100" y="2481170"/>
            <a:ext cx="2015580" cy="133460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FA866D5-5C28-4700-A8AD-070C33653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t="56441" r="1"/>
          <a:stretch/>
        </p:blipFill>
        <p:spPr>
          <a:xfrm>
            <a:off x="5026216" y="3960263"/>
            <a:ext cx="2051349" cy="133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C383A96-ECD7-4FCF-AA4F-0B47A561CBE3}"/>
                  </a:ext>
                </a:extLst>
              </p:cNvPr>
              <p:cNvSpPr/>
              <p:nvPr/>
            </p:nvSpPr>
            <p:spPr>
              <a:xfrm>
                <a:off x="3892422" y="1336658"/>
                <a:ext cx="10833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NN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C383A96-ECD7-4FCF-AA4F-0B47A561C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2" y="1336658"/>
                <a:ext cx="108337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556317D-3AD3-477F-9984-77AC2DDADA54}"/>
                  </a:ext>
                </a:extLst>
              </p:cNvPr>
              <p:cNvSpPr/>
              <p:nvPr/>
            </p:nvSpPr>
            <p:spPr>
              <a:xfrm>
                <a:off x="3892422" y="2836417"/>
                <a:ext cx="10769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NN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556317D-3AD3-477F-9984-77AC2DDAD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2" y="2836417"/>
                <a:ext cx="107696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E19673C-20D6-4537-8FB8-92E65C425C96}"/>
                  </a:ext>
                </a:extLst>
              </p:cNvPr>
              <p:cNvSpPr/>
              <p:nvPr/>
            </p:nvSpPr>
            <p:spPr>
              <a:xfrm>
                <a:off x="3925177" y="4355373"/>
                <a:ext cx="10625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NN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E19673C-20D6-4537-8FB8-92E65C425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177" y="4355373"/>
                <a:ext cx="106253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138A5A7-278C-412F-81D4-5CCE3C138535}"/>
                  </a:ext>
                </a:extLst>
              </p:cNvPr>
              <p:cNvSpPr txBox="1"/>
              <p:nvPr/>
            </p:nvSpPr>
            <p:spPr>
              <a:xfrm>
                <a:off x="8176104" y="1355380"/>
                <a:ext cx="916017" cy="586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zh-CN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138A5A7-278C-412F-81D4-5CCE3C13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1355380"/>
                <a:ext cx="916017" cy="5865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A35E906-DF4E-4A73-AB93-1499CACC2C82}"/>
                  </a:ext>
                </a:extLst>
              </p:cNvPr>
              <p:cNvSpPr txBox="1"/>
              <p:nvPr/>
            </p:nvSpPr>
            <p:spPr>
              <a:xfrm>
                <a:off x="8209988" y="2761258"/>
                <a:ext cx="916017" cy="586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zh-CN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A35E906-DF4E-4A73-AB93-1499CACC2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988" y="2761258"/>
                <a:ext cx="916017" cy="5865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EBACC90-CC91-4E77-91E0-21EA8D63BB57}"/>
                  </a:ext>
                </a:extLst>
              </p:cNvPr>
              <p:cNvSpPr txBox="1"/>
              <p:nvPr/>
            </p:nvSpPr>
            <p:spPr>
              <a:xfrm>
                <a:off x="8185748" y="4402418"/>
                <a:ext cx="9160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zh-CN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EBACC90-CC91-4E77-91E0-21EA8D63B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748" y="4402418"/>
                <a:ext cx="91601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361E28-D09F-4B36-8F0A-FB563A611721}"/>
                  </a:ext>
                </a:extLst>
              </p:cNvPr>
              <p:cNvSpPr/>
              <p:nvPr/>
            </p:nvSpPr>
            <p:spPr>
              <a:xfrm>
                <a:off x="8262756" y="4279306"/>
                <a:ext cx="137409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4400" dirty="0">
                    <a:solidFill>
                      <a:srgbClr val="0070C0"/>
                    </a:solidFill>
                    <a:latin typeface="Noto Sans"/>
                  </a:rPr>
                  <a:t>✘</a:t>
                </a: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endParaRPr lang="zh-CN" altLang="en-US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361E28-D09F-4B36-8F0A-FB563A611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756" y="4279306"/>
                <a:ext cx="1374094" cy="769441"/>
              </a:xfrm>
              <a:prstGeom prst="rect">
                <a:avLst/>
              </a:prstGeom>
              <a:blipFill>
                <a:blip r:embed="rId10"/>
                <a:stretch>
                  <a:fillRect l="-17699" t="-19841" b="-34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FAA7778-C5FC-44B2-80F7-302C7958CACD}"/>
              </a:ext>
            </a:extLst>
          </p:cNvPr>
          <p:cNvSpPr/>
          <p:nvPr/>
        </p:nvSpPr>
        <p:spPr>
          <a:xfrm>
            <a:off x="7282316" y="731373"/>
            <a:ext cx="3019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Classical estimation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8902D1A-70D4-44DA-9F1A-E4CF284C20CE}"/>
              </a:ext>
            </a:extLst>
          </p:cNvPr>
          <p:cNvCxnSpPr>
            <a:cxnSpLocks/>
          </p:cNvCxnSpPr>
          <p:nvPr/>
        </p:nvCxnSpPr>
        <p:spPr>
          <a:xfrm>
            <a:off x="9650775" y="1874726"/>
            <a:ext cx="35647" cy="21831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5376386-2ABC-4425-A11F-64A78A284398}"/>
              </a:ext>
            </a:extLst>
          </p:cNvPr>
          <p:cNvSpPr/>
          <p:nvPr/>
        </p:nvSpPr>
        <p:spPr>
          <a:xfrm>
            <a:off x="9745854" y="2480429"/>
            <a:ext cx="2179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Para num +</a:t>
            </a: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Samples   +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192C9B-8E81-461F-A724-4911D85B823B}"/>
              </a:ext>
            </a:extLst>
          </p:cNvPr>
          <p:cNvSpPr txBox="1"/>
          <p:nvPr/>
        </p:nvSpPr>
        <p:spPr>
          <a:xfrm>
            <a:off x="9833429" y="4223946"/>
            <a:ext cx="2179864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Optimistic</a:t>
            </a:r>
            <a:r>
              <a:rPr kumimoji="1"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D26AC2-5E25-20A3-4FBB-ED2BE75DE157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85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6" grpId="0"/>
      <p:bldP spid="18" grpId="0"/>
      <p:bldP spid="20" grpId="0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BB66C-1F90-E10A-A5E9-82A5E013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dirty="0"/>
              <a:t>Optimistic estimation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24DFF-8068-AD7A-4380-11B928F5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23" y="1788639"/>
            <a:ext cx="4991147" cy="29334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6254E0-C471-B0BA-B815-C99AE0FDD49A}"/>
              </a:ext>
            </a:extLst>
          </p:cNvPr>
          <p:cNvSpPr txBox="1"/>
          <p:nvPr/>
        </p:nvSpPr>
        <p:spPr>
          <a:xfrm>
            <a:off x="611932" y="2136098"/>
            <a:ext cx="18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B001B3-2D05-8F9E-7F6C-62CD471D9D50}"/>
              </a:ext>
            </a:extLst>
          </p:cNvPr>
          <p:cNvSpPr txBox="1"/>
          <p:nvPr/>
        </p:nvSpPr>
        <p:spPr>
          <a:xfrm>
            <a:off x="611932" y="3864160"/>
            <a:ext cx="1821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 dropout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CEAA65-E8E3-1956-649E-DF99E7458B01}"/>
              </a:ext>
            </a:extLst>
          </p:cNvPr>
          <p:cNvSpPr txBox="1"/>
          <p:nvPr/>
        </p:nvSpPr>
        <p:spPr>
          <a:xfrm>
            <a:off x="240717" y="4838470"/>
            <a:ext cx="79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highlight>
                  <a:srgbClr val="FFFF00"/>
                </a:highlight>
                <a:uLnTx/>
                <a:uFillTx/>
                <a:latin typeface="Book Antiqua"/>
                <a:ea typeface="黑体"/>
                <a:cs typeface="+mn-cs"/>
              </a:rPr>
              <a:t>Black dashed: theoretical prediction (tangent dim of condensed net)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highlight>
                <a:srgbClr val="FFFF00"/>
              </a:highlight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071E60-29E7-F411-1CC8-1B18FE3C0089}"/>
              </a:ext>
            </a:extLst>
          </p:cNvPr>
          <p:cNvSpPr txBox="1"/>
          <p:nvPr/>
        </p:nvSpPr>
        <p:spPr>
          <a:xfrm>
            <a:off x="2265133" y="1512672"/>
            <a:ext cx="423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Test error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4FF87E-5064-DBFE-AE2A-E263B30EDB67}"/>
              </a:ext>
            </a:extLst>
          </p:cNvPr>
          <p:cNvSpPr/>
          <p:nvPr/>
        </p:nvSpPr>
        <p:spPr>
          <a:xfrm>
            <a:off x="0" y="6286365"/>
            <a:ext cx="783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 and Xu*, Implicit regularization of dropout, TPAMI 2024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BE5683-77B7-8A0F-A5D1-D3240FAC96B9}"/>
              </a:ext>
            </a:extLst>
          </p:cNvPr>
          <p:cNvSpPr/>
          <p:nvPr/>
        </p:nvSpPr>
        <p:spPr>
          <a:xfrm>
            <a:off x="0" y="6509681"/>
            <a:ext cx="10175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Zhang*, Zhang, Zhang, Bai, Luo and Xu*, Optimistic Estimate,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: 2307.08921 2207.05952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5EAE32-AACF-4F89-B943-1822E7BAB8D6}"/>
              </a:ext>
            </a:extLst>
          </p:cNvPr>
          <p:cNvSpPr txBox="1"/>
          <p:nvPr/>
        </p:nvSpPr>
        <p:spPr>
          <a:xfrm>
            <a:off x="304800" y="879634"/>
            <a:ext cx="526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585E72-2AD7-ADA1-DB8A-352582F34656}"/>
              </a:ext>
            </a:extLst>
          </p:cNvPr>
          <p:cNvSpPr/>
          <p:nvPr/>
        </p:nvSpPr>
        <p:spPr>
          <a:xfrm>
            <a:off x="7903938" y="205525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DE4396-C842-EBB7-85D7-56A73E8FA303}"/>
              </a:ext>
            </a:extLst>
          </p:cNvPr>
          <p:cNvSpPr/>
          <p:nvPr/>
        </p:nvSpPr>
        <p:spPr>
          <a:xfrm>
            <a:off x="7903938" y="232979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787A66F-BB7F-BD04-84EA-57F774723B3F}"/>
              </a:ext>
            </a:extLst>
          </p:cNvPr>
          <p:cNvSpPr/>
          <p:nvPr/>
        </p:nvSpPr>
        <p:spPr>
          <a:xfrm>
            <a:off x="7903938" y="260755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DC0E179-10F3-88E2-3156-CDB26E6ECA78}"/>
              </a:ext>
            </a:extLst>
          </p:cNvPr>
          <p:cNvSpPr/>
          <p:nvPr/>
        </p:nvSpPr>
        <p:spPr>
          <a:xfrm>
            <a:off x="7903938" y="288209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8B3BE86-58E5-D5C0-0CF0-09E310019612}"/>
              </a:ext>
            </a:extLst>
          </p:cNvPr>
          <p:cNvSpPr/>
          <p:nvPr/>
        </p:nvSpPr>
        <p:spPr>
          <a:xfrm>
            <a:off x="7296464" y="2742192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3841895-3258-5DFB-26BB-1691A719059B}"/>
              </a:ext>
            </a:extLst>
          </p:cNvPr>
          <p:cNvSpPr/>
          <p:nvPr/>
        </p:nvSpPr>
        <p:spPr>
          <a:xfrm>
            <a:off x="8496050" y="275330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A27961F-0E5A-2EC6-D8B9-3D2F062600E2}"/>
              </a:ext>
            </a:extLst>
          </p:cNvPr>
          <p:cNvCxnSpPr>
            <a:cxnSpLocks/>
          </p:cNvCxnSpPr>
          <p:nvPr/>
        </p:nvCxnSpPr>
        <p:spPr>
          <a:xfrm flipV="1">
            <a:off x="7455815" y="2124449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5450D31-3ACC-8A33-188E-9BC449AE3F7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455815" y="2430981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2171CCC-48F7-A41C-2DC9-967F7F05D205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455815" y="270873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642463D-F7E7-C46C-5D5D-9842C1846E4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455815" y="284971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FCFBD55-2BE5-980D-AD1D-837CE304396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7476346" y="2843376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0F5A97C-3E2E-240C-8837-68123C709983}"/>
              </a:ext>
            </a:extLst>
          </p:cNvPr>
          <p:cNvSpPr txBox="1"/>
          <p:nvPr/>
        </p:nvSpPr>
        <p:spPr>
          <a:xfrm rot="5400000">
            <a:off x="7688893" y="3288291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688D181-BCE3-6B94-729A-7EA11192A0C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8083820" y="2156442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8DC5E55-5E9D-B168-82D5-956FDBF67626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8083820" y="2430981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AA864D7-5547-7ED6-8ED1-08DC0E09BD64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8083820" y="270873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A6DF67A-4DCD-0300-5407-7730032F450D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8083820" y="285448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F5098DD-B6D1-64C9-AD09-80F64AAA2EAA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117548" y="2854489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93CB747-BE48-22CA-9BCD-4AD8C1FD66D2}"/>
              </a:ext>
            </a:extLst>
          </p:cNvPr>
          <p:cNvSpPr/>
          <p:nvPr/>
        </p:nvSpPr>
        <p:spPr>
          <a:xfrm>
            <a:off x="10683122" y="260755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BECF61A-AAA4-C36B-683C-61C120C107E1}"/>
              </a:ext>
            </a:extLst>
          </p:cNvPr>
          <p:cNvSpPr/>
          <p:nvPr/>
        </p:nvSpPr>
        <p:spPr>
          <a:xfrm>
            <a:off x="10683122" y="288209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26D3FD5-24BB-551A-5E4E-70C0FCE45399}"/>
              </a:ext>
            </a:extLst>
          </p:cNvPr>
          <p:cNvSpPr/>
          <p:nvPr/>
        </p:nvSpPr>
        <p:spPr>
          <a:xfrm>
            <a:off x="10055117" y="275330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EB2CB61-9E64-51FA-035D-19A5EA18C1AD}"/>
              </a:ext>
            </a:extLst>
          </p:cNvPr>
          <p:cNvSpPr/>
          <p:nvPr/>
        </p:nvSpPr>
        <p:spPr>
          <a:xfrm>
            <a:off x="11275234" y="275330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C6F15B0-2740-7A1E-377F-07F7DE39123F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0234999" y="270873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DBFA8C8-FB9D-1C89-DBA0-222917B88ABF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10234999" y="284971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222EF4D-5E1D-65F7-BE3E-19A273F71895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>
            <a:off x="10863004" y="270873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876ED35-3D4D-567F-8CE4-ADC1F1B9B19A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 flipV="1">
            <a:off x="10863004" y="285448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右 36">
            <a:extLst>
              <a:ext uri="{FF2B5EF4-FFF2-40B4-BE49-F238E27FC236}">
                <a16:creationId xmlns:a16="http://schemas.microsoft.com/office/drawing/2014/main" id="{3B44BC3E-DA27-22A7-3081-596C7D09AB96}"/>
              </a:ext>
            </a:extLst>
          </p:cNvPr>
          <p:cNvSpPr/>
          <p:nvPr/>
        </p:nvSpPr>
        <p:spPr>
          <a:xfrm>
            <a:off x="8840824" y="2809921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2630E9-38AD-54CF-E816-6006021AD1C5}"/>
              </a:ext>
            </a:extLst>
          </p:cNvPr>
          <p:cNvSpPr txBox="1"/>
          <p:nvPr/>
        </p:nvSpPr>
        <p:spPr>
          <a:xfrm>
            <a:off x="7602031" y="374864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EFEE45E-5A31-9A26-A20B-8D3373EBCA55}"/>
              </a:ext>
            </a:extLst>
          </p:cNvPr>
          <p:cNvSpPr txBox="1"/>
          <p:nvPr/>
        </p:nvSpPr>
        <p:spPr>
          <a:xfrm>
            <a:off x="10292325" y="374864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EF04C2D-3834-3594-4D0C-586979D11776}"/>
              </a:ext>
            </a:extLst>
          </p:cNvPr>
          <p:cNvSpPr txBox="1"/>
          <p:nvPr/>
        </p:nvSpPr>
        <p:spPr>
          <a:xfrm>
            <a:off x="7047105" y="853545"/>
            <a:ext cx="477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CASE: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6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samples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B54C8DE-0400-37DC-CEB1-6FDD951E3AD5}"/>
              </a:ext>
            </a:extLst>
          </p:cNvPr>
          <p:cNvSpPr txBox="1"/>
          <p:nvPr/>
        </p:nvSpPr>
        <p:spPr>
          <a:xfrm>
            <a:off x="0" y="5585244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Free expressiveness in width without hurting optimistic estimation!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250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1024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0F7B52-82CF-46BD-0E98-F05F13A15CA6}"/>
              </a:ext>
            </a:extLst>
          </p:cNvPr>
          <p:cNvSpPr txBox="1"/>
          <p:nvPr/>
        </p:nvSpPr>
        <p:spPr>
          <a:xfrm>
            <a:off x="624468" y="2185494"/>
            <a:ext cx="1118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and condensation is independent of network size!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4123D9F8-A341-98B6-7091-0D4B9FED11F2}"/>
              </a:ext>
            </a:extLst>
          </p:cNvPr>
          <p:cNvSpPr/>
          <p:nvPr/>
        </p:nvSpPr>
        <p:spPr>
          <a:xfrm>
            <a:off x="4883120" y="2708714"/>
            <a:ext cx="112626" cy="391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04AE72-A761-F6A8-7868-AE353BCA7957}"/>
              </a:ext>
            </a:extLst>
          </p:cNvPr>
          <p:cNvSpPr txBox="1"/>
          <p:nvPr/>
        </p:nvSpPr>
        <p:spPr>
          <a:xfrm>
            <a:off x="892098" y="5452485"/>
            <a:ext cx="1118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many cases, early-stopping avoids fit high-frequency noise!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A26BFA4-956C-4217-232D-19DD3800B5B6}"/>
              </a:ext>
            </a:extLst>
          </p:cNvPr>
          <p:cNvSpPr/>
          <p:nvPr/>
        </p:nvSpPr>
        <p:spPr>
          <a:xfrm rot="10800000">
            <a:off x="5415775" y="4683511"/>
            <a:ext cx="92927" cy="8033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DCCDEE-4BB4-C9B9-89B2-D0F5796B2C15}"/>
              </a:ext>
            </a:extLst>
          </p:cNvPr>
          <p:cNvSpPr txBox="1"/>
          <p:nvPr/>
        </p:nvSpPr>
        <p:spPr>
          <a:xfrm>
            <a:off x="9471102" y="5859647"/>
            <a:ext cx="272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Leo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Breiman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1995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E038D8-9712-5B09-C9DB-7DBAE526F931}"/>
              </a:ext>
            </a:extLst>
          </p:cNvPr>
          <p:cNvSpPr txBox="1"/>
          <p:nvPr/>
        </p:nvSpPr>
        <p:spPr>
          <a:xfrm>
            <a:off x="1390650" y="4896474"/>
            <a:ext cx="23994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condensation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箭头: 下 9">
            <a:extLst>
              <a:ext uri="{FF2B5EF4-FFF2-40B4-BE49-F238E27FC236}">
                <a16:creationId xmlns:a16="http://schemas.microsoft.com/office/drawing/2014/main" id="{8430E40F-42A0-582D-E659-CB710D204D21}"/>
              </a:ext>
            </a:extLst>
          </p:cNvPr>
          <p:cNvSpPr/>
          <p:nvPr/>
        </p:nvSpPr>
        <p:spPr>
          <a:xfrm rot="10800000">
            <a:off x="2738100" y="3842998"/>
            <a:ext cx="167024" cy="1198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C424E6-707B-29F9-7132-931B6BD5F49F}"/>
              </a:ext>
            </a:extLst>
          </p:cNvPr>
          <p:cNvSpPr txBox="1"/>
          <p:nvPr/>
        </p:nvSpPr>
        <p:spPr>
          <a:xfrm>
            <a:off x="6683300" y="4929265"/>
            <a:ext cx="3777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Embedding principle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箭头: 下 9">
            <a:extLst>
              <a:ext uri="{FF2B5EF4-FFF2-40B4-BE49-F238E27FC236}">
                <a16:creationId xmlns:a16="http://schemas.microsoft.com/office/drawing/2014/main" id="{255FBF36-FEFC-26CA-BD7B-E207F02E297D}"/>
              </a:ext>
            </a:extLst>
          </p:cNvPr>
          <p:cNvSpPr/>
          <p:nvPr/>
        </p:nvSpPr>
        <p:spPr>
          <a:xfrm rot="10800000">
            <a:off x="7883025" y="4185870"/>
            <a:ext cx="92928" cy="855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28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/>
      <p:bldP spid="10" grpId="0" animBg="1"/>
      <p:bldP spid="12" grpId="0"/>
      <p:bldP spid="13" grpId="0" animBg="1"/>
      <p:bldP spid="14" grpId="0"/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844D7-8A14-68D4-04C4-9C6C00FF7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7F61ABD-1F1D-7307-D352-19DA37E4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930"/>
            <a:ext cx="8107706" cy="47327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019FD6-A685-290B-5D70-662704BC6F76}"/>
              </a:ext>
            </a:extLst>
          </p:cNvPr>
          <p:cNvSpPr txBox="1"/>
          <p:nvPr/>
        </p:nvSpPr>
        <p:spPr>
          <a:xfrm>
            <a:off x="8730805" y="4587522"/>
            <a:ext cx="3156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Condensation</a:t>
            </a:r>
          </a:p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Embedding principle</a:t>
            </a:r>
          </a:p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Optimistic estimation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93425E-9882-C36E-0036-950A558D01D8}"/>
              </a:ext>
            </a:extLst>
          </p:cNvPr>
          <p:cNvGrpSpPr/>
          <p:nvPr/>
        </p:nvGrpSpPr>
        <p:grpSpPr>
          <a:xfrm>
            <a:off x="8074444" y="1374815"/>
            <a:ext cx="3352336" cy="906547"/>
            <a:chOff x="432996" y="905579"/>
            <a:chExt cx="3352336" cy="906547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884C7FF9-DFA6-D53E-F5D2-02B84D37F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96" y="905579"/>
              <a:ext cx="3352336" cy="906547"/>
            </a:xfrm>
            <a:prstGeom prst="rect">
              <a:avLst/>
            </a:prstGeom>
          </p:spPr>
        </p:pic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5E22D39F-1BB4-5417-5F53-96007C55AFA7}"/>
                </a:ext>
              </a:extLst>
            </p:cNvPr>
            <p:cNvSpPr/>
            <p:nvPr/>
          </p:nvSpPr>
          <p:spPr>
            <a:xfrm>
              <a:off x="1636592" y="1361229"/>
              <a:ext cx="314892" cy="3270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41CE971-155B-C49E-3643-6E8E38139883}"/>
                  </a:ext>
                </a:extLst>
              </p:cNvPr>
              <p:cNvSpPr txBox="1"/>
              <p:nvPr/>
            </p:nvSpPr>
            <p:spPr>
              <a:xfrm>
                <a:off x="7886438" y="2465831"/>
                <a:ext cx="3647326" cy="1767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Scale </a:t>
                </a:r>
                <a:r>
                  <a:rPr lang="en-US" altLang="zh-CN" sz="3200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~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altLang="zh-CN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400" dirty="0"/>
              </a:p>
              <a:p>
                <a:pPr algn="ctr"/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400" dirty="0"/>
              </a:p>
              <a:p>
                <a:pPr algn="ctr"/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41CE971-155B-C49E-3643-6E8E3813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438" y="2465831"/>
                <a:ext cx="3647326" cy="1767856"/>
              </a:xfrm>
              <a:prstGeom prst="rect">
                <a:avLst/>
              </a:prstGeom>
              <a:blipFill>
                <a:blip r:embed="rId4"/>
                <a:stretch>
                  <a:fillRect t="-2749" b="-6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833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4E915-D597-7913-63E1-A0D85F7B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Optimistic estimation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4957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11D4-D52D-E53C-4381-D1B6F097A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5391F-9A45-E5D7-BCB0-60ACEC79A9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925377"/>
            <a:ext cx="12192000" cy="617538"/>
          </a:xfrm>
        </p:spPr>
        <p:txBody>
          <a:bodyPr/>
          <a:lstStyle/>
          <a:p>
            <a:pPr algn="ctr"/>
            <a:r>
              <a:rPr lang="en-US" altLang="zh-CN" sz="3200" dirty="0"/>
              <a:t>Optimistic estimation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234887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D89FA-1AF8-4120-B9C5-B6D0A593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56" y="1730023"/>
            <a:ext cx="8088704" cy="45522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AAE410-6536-4F48-AA58-B1ED78AAB227}"/>
              </a:ext>
            </a:extLst>
          </p:cNvPr>
          <p:cNvSpPr txBox="1"/>
          <p:nvPr/>
        </p:nvSpPr>
        <p:spPr>
          <a:xfrm>
            <a:off x="8352660" y="6376351"/>
            <a:ext cx="255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From LeCun’s talk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7FA97441-0BFB-4E94-B3B5-9A1E7EB9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4" y="976314"/>
            <a:ext cx="8372475" cy="573087"/>
          </a:xfrm>
        </p:spPr>
        <p:txBody>
          <a:bodyPr/>
          <a:lstStyle/>
          <a:p>
            <a:r>
              <a:rPr lang="en-US" altLang="zh-CN" dirty="0"/>
              <a:t>The “cloud” obscures deep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16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B3109-3886-6F2B-2499-22781662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same model can be good or be bad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97967B-E234-2625-7FEB-4C0C34E0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86" y="1774574"/>
            <a:ext cx="8365748" cy="4022745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9F363C9-4A6E-8486-7F81-A35F3F3B56EB}"/>
              </a:ext>
            </a:extLst>
          </p:cNvPr>
          <p:cNvSpPr/>
          <p:nvPr/>
        </p:nvSpPr>
        <p:spPr>
          <a:xfrm>
            <a:off x="6243320" y="1635760"/>
            <a:ext cx="3949194" cy="34290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C954B0-2EC3-AF50-3CFA-5CA17730FD0A}"/>
              </a:ext>
            </a:extLst>
          </p:cNvPr>
          <p:cNvSpPr txBox="1"/>
          <p:nvPr/>
        </p:nvSpPr>
        <p:spPr>
          <a:xfrm>
            <a:off x="10444480" y="2423160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Bad case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3753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It is right! But not useful in practice!</a:t>
            </a:r>
          </a:p>
        </p:txBody>
      </p:sp>
    </p:spTree>
    <p:extLst>
      <p:ext uri="{BB962C8B-B14F-4D97-AF65-F5344CB8AC3E}">
        <p14:creationId xmlns:p14="http://schemas.microsoft.com/office/powerpoint/2010/main" val="12885337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Optimistic estimation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9121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24440</TotalTime>
  <Words>6903</Words>
  <Application>Microsoft Office PowerPoint</Application>
  <PresentationFormat>宽屏</PresentationFormat>
  <Paragraphs>956</Paragraphs>
  <Slides>167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167</vt:i4>
      </vt:variant>
    </vt:vector>
  </HeadingPairs>
  <TitlesOfParts>
    <vt:vector size="191" baseType="lpstr">
      <vt:lpstr>Linux Libertine</vt:lpstr>
      <vt:lpstr>NimbusRomNo9L-Medi</vt:lpstr>
      <vt:lpstr>NimbusRomNo9L-Regu</vt:lpstr>
      <vt:lpstr>NimbusRomNo9L-ReguItal</vt:lpstr>
      <vt:lpstr>等线</vt:lpstr>
      <vt:lpstr>等线 Light</vt:lpstr>
      <vt:lpstr>黑体</vt:lpstr>
      <vt:lpstr>微软雅黑</vt:lpstr>
      <vt:lpstr>Arial</vt:lpstr>
      <vt:lpstr>Arial</vt:lpstr>
      <vt:lpstr>Book Antiqua</vt:lpstr>
      <vt:lpstr>Calibri</vt:lpstr>
      <vt:lpstr>Calibri Light</vt:lpstr>
      <vt:lpstr>Cambria Math</vt:lpstr>
      <vt:lpstr>Georgia</vt:lpstr>
      <vt:lpstr>Helvetica</vt:lpstr>
      <vt:lpstr>Noto Sans</vt:lpstr>
      <vt:lpstr>Times New Roman</vt:lpstr>
      <vt:lpstr>Wingdings</vt:lpstr>
      <vt:lpstr>1_自定义设计方案</vt:lpstr>
      <vt:lpstr>2_自定义设计方案</vt:lpstr>
      <vt:lpstr>Office Theme</vt:lpstr>
      <vt:lpstr>1_Office 主题​​</vt:lpstr>
      <vt:lpstr>2016-VI主题</vt:lpstr>
      <vt:lpstr>Lecture 3 Condensation in deep learning</vt:lpstr>
      <vt:lpstr>How hyperparameters affect training?</vt:lpstr>
      <vt:lpstr>How initialization hyperparameters affect training?</vt:lpstr>
      <vt:lpstr>Phase diagram</vt:lpstr>
      <vt:lpstr>Initialization methods with their scaling parameters</vt:lpstr>
      <vt:lpstr>PowerPoint 演示文稿</vt:lpstr>
      <vt:lpstr>PowerPoint 演示文稿</vt:lpstr>
      <vt:lpstr>Condensation with small initialization </vt:lpstr>
      <vt:lpstr>Long-standing problems</vt:lpstr>
      <vt:lpstr>Implicit bias (regularization)</vt:lpstr>
      <vt:lpstr>Implicitly bias toward simple function</vt:lpstr>
      <vt:lpstr>What quantities to differentiate regimes</vt:lpstr>
      <vt:lpstr>The key factors for regimes</vt:lpstr>
      <vt:lpstr>The key factors for regimes</vt:lpstr>
      <vt:lpstr>PowerPoint 演示文稿</vt:lpstr>
      <vt:lpstr>2-layer ReLU neural network</vt:lpstr>
      <vt:lpstr>Typical cases across the phase diagram</vt:lpstr>
      <vt:lpstr>Small ini: tend to condensation</vt:lpstr>
      <vt:lpstr>How small or how large?</vt:lpstr>
      <vt:lpstr>PowerPoint 演示文稿</vt:lpstr>
      <vt:lpstr>Setup</vt:lpstr>
      <vt:lpstr>Phase diagram</vt:lpstr>
      <vt:lpstr>Initialization methods with their scaling parameters</vt:lpstr>
      <vt:lpstr>Linear/nonlinear regimes</vt:lpstr>
      <vt:lpstr>Regime identification</vt:lpstr>
      <vt:lpstr>Regime identification through experiments</vt:lpstr>
      <vt:lpstr>PowerPoint 演示文稿</vt:lpstr>
      <vt:lpstr>PowerPoint 演示文稿</vt:lpstr>
      <vt:lpstr>PowerPoint 演示文稿</vt:lpstr>
      <vt:lpstr> Phase diagram: condense in non-linear regime</vt:lpstr>
      <vt:lpstr> Phase diagram: condense in non-linear regime</vt:lpstr>
      <vt:lpstr> Phase diagram: condense in non-linear regime</vt:lpstr>
      <vt:lpstr>Condensed  Regime</vt:lpstr>
      <vt:lpstr>Condensation </vt:lpstr>
      <vt:lpstr>1d example: condensation process</vt:lpstr>
      <vt:lpstr>Evolution trajectory</vt:lpstr>
      <vt:lpstr>Evolution trajectory</vt:lpstr>
      <vt:lpstr>What initialization leads to linearity or  Condensation?</vt:lpstr>
      <vt:lpstr>Phase diagram: condense in non-linear regime</vt:lpstr>
      <vt:lpstr>Phase diagram: condense in non-linear regime</vt:lpstr>
      <vt:lpstr>Phase diagram: condense in non-linear regime</vt:lpstr>
      <vt:lpstr>Condensation in practical nets?</vt:lpstr>
      <vt:lpstr>A layer in Resnet18</vt:lpstr>
      <vt:lpstr>Why condensation happens?</vt:lpstr>
      <vt:lpstr>Network</vt:lpstr>
      <vt:lpstr>Velocity field</vt:lpstr>
      <vt:lpstr>xtanh(x)</vt:lpstr>
      <vt:lpstr>Training time for initial condensation  for smooth activations</vt:lpstr>
      <vt:lpstr>Similar to ReLU</vt:lpstr>
      <vt:lpstr>Linear regime</vt:lpstr>
      <vt:lpstr>Initial Condensed regime</vt:lpstr>
      <vt:lpstr>PowerPoint 演示文稿</vt:lpstr>
      <vt:lpstr>w-lag regime</vt:lpstr>
      <vt:lpstr>a-lag regime</vt:lpstr>
      <vt:lpstr>Why not only train a small net but a condensed one?</vt:lpstr>
      <vt:lpstr>Few effective neurons</vt:lpstr>
      <vt:lpstr>Few effective neurons</vt:lpstr>
      <vt:lpstr>NN of diff width go through same point</vt:lpstr>
      <vt:lpstr>Loss spectrum: distribution over multi-trials</vt:lpstr>
      <vt:lpstr>Loss spectrum: distribution over multi-trials</vt:lpstr>
      <vt:lpstr>Study similarity and difference of different widths  from Loss Landscape</vt:lpstr>
      <vt:lpstr>Embedding principle </vt:lpstr>
      <vt:lpstr>Properties</vt:lpstr>
      <vt:lpstr>Degeneracy</vt:lpstr>
      <vt:lpstr>An intuitive conjecture: guided by smaller NNs’ critical points</vt:lpstr>
      <vt:lpstr>Pruning</vt:lpstr>
      <vt:lpstr>PowerPoint 演示文稿</vt:lpstr>
      <vt:lpstr>Loss landscape analysis</vt:lpstr>
      <vt:lpstr>For GD, condensation requires small initialization. But training is too slow!</vt:lpstr>
      <vt:lpstr>Can we find a way: Condensation and Fast training?</vt:lpstr>
      <vt:lpstr>Dropout facilitates condensation in whole training!  Even for large initialization!</vt:lpstr>
      <vt:lpstr>Dropout</vt:lpstr>
      <vt:lpstr>Two-layer Tanh Network</vt:lpstr>
      <vt:lpstr>Three-layer Tanh Network</vt:lpstr>
      <vt:lpstr>Implicit regularization of Dropout</vt:lpstr>
      <vt:lpstr>Implicit regularization of Dropout</vt:lpstr>
      <vt:lpstr>What Condensation benefits in generalization?</vt:lpstr>
      <vt:lpstr>Old problem: sample size for exact recovery</vt:lpstr>
      <vt:lpstr>Rademacher complexity</vt:lpstr>
      <vt:lpstr>A generalization puzzle arises in deep learning</vt:lpstr>
      <vt:lpstr>A generalization puzzle arises in deep learning</vt:lpstr>
      <vt:lpstr>Few effective neurons</vt:lpstr>
      <vt:lpstr>Guess: how many samples needed?</vt:lpstr>
      <vt:lpstr>Condensation </vt:lpstr>
      <vt:lpstr>Data size depends on hyper-parameters</vt:lpstr>
      <vt:lpstr>Rethinking: Generalization, sample, parameter</vt:lpstr>
      <vt:lpstr>For a NON-LINEAR model</vt:lpstr>
      <vt:lpstr>Optimistic estimation</vt:lpstr>
      <vt:lpstr>Rank stratification for fully-connected NNs</vt:lpstr>
      <vt:lpstr>Classical estimation for sample sizes</vt:lpstr>
      <vt:lpstr>Optimistic estimation</vt:lpstr>
      <vt:lpstr>Long-standing problems</vt:lpstr>
      <vt:lpstr>Conclusion</vt:lpstr>
      <vt:lpstr>Optimistic estimation</vt:lpstr>
      <vt:lpstr>Optimistic estimation</vt:lpstr>
      <vt:lpstr>The “cloud” obscures deep learning</vt:lpstr>
      <vt:lpstr>A same model can be good or be bad</vt:lpstr>
      <vt:lpstr>It is right! But not useful in practice!</vt:lpstr>
      <vt:lpstr>Optimistic estimation</vt:lpstr>
      <vt:lpstr>Optimistic estimation for local recovery of global minima</vt:lpstr>
      <vt:lpstr>Condensation  Overparameterization is not an issue!</vt:lpstr>
      <vt:lpstr>If Neural Network is too complex!</vt:lpstr>
      <vt:lpstr>Linear regression</vt:lpstr>
      <vt:lpstr>Non-Linear regression</vt:lpstr>
      <vt:lpstr>Linear model for recovery</vt:lpstr>
      <vt:lpstr>For a LINEAR model</vt:lpstr>
      <vt:lpstr>For a NON-LINEAR model</vt:lpstr>
      <vt:lpstr>For a NON-LINEAR model</vt:lpstr>
      <vt:lpstr>For a NON-LINEAR model</vt:lpstr>
      <vt:lpstr>Sample size estimate through linearization</vt:lpstr>
      <vt:lpstr>Local effective degrees of freedom</vt:lpstr>
      <vt:lpstr>Model rank as “effective size of parameters”</vt:lpstr>
      <vt:lpstr>Rank depends on parameter for non-linear model</vt:lpstr>
      <vt:lpstr>Linear stability in local recovery </vt:lpstr>
      <vt:lpstr>Linear stability hypothesis: prefer linear stable point </vt:lpstr>
      <vt:lpstr>Rank stratification for matrix factorization</vt:lpstr>
      <vt:lpstr>Demonstration of linear stability hypothesis</vt:lpstr>
      <vt:lpstr>A new regime: Quasi-determined regime</vt:lpstr>
      <vt:lpstr>Optimistic estimation for neural networks</vt:lpstr>
      <vt:lpstr>Optimistic sample size for f^∗</vt:lpstr>
      <vt:lpstr>Feature of the quasi-determined regime</vt:lpstr>
      <vt:lpstr>Rank stratification for fully-connected NNs</vt:lpstr>
      <vt:lpstr>Condensed neurons has same tangent space </vt:lpstr>
      <vt:lpstr>Which is the better way to increase complexity?</vt:lpstr>
      <vt:lpstr>Which is the better way to increase complexity?</vt:lpstr>
      <vt:lpstr>FNN needs more data than CNN</vt:lpstr>
      <vt:lpstr>Target function</vt:lpstr>
      <vt:lpstr>CNN needs more data than FNN</vt:lpstr>
      <vt:lpstr>Attempt to answer important problems</vt:lpstr>
      <vt:lpstr>Linear  Regime</vt:lpstr>
      <vt:lpstr>Impact of initialization in experiments</vt:lpstr>
      <vt:lpstr>Setup in the NTK regime</vt:lpstr>
      <vt:lpstr>Equivalent optimization problems</vt:lpstr>
      <vt:lpstr>Main results</vt:lpstr>
      <vt:lpstr>PowerPoint 演示文稿</vt:lpstr>
      <vt:lpstr>Revisit previous experiments</vt:lpstr>
      <vt:lpstr>AntiSymmetrical Initialization (ASI) trick</vt:lpstr>
      <vt:lpstr>Experiments--Boston house price dataset</vt:lpstr>
      <vt:lpstr>Critical  Regime</vt:lpstr>
      <vt:lpstr>Mean field regime</vt:lpstr>
      <vt:lpstr>Linear approximation for wide NN</vt:lpstr>
      <vt:lpstr>Linear approximation for wide NN</vt:lpstr>
      <vt:lpstr>The key factors for regimes</vt:lpstr>
      <vt:lpstr>2-layer ReLU neural network</vt:lpstr>
      <vt:lpstr>Linear regime</vt:lpstr>
      <vt:lpstr>Condensation</vt:lpstr>
      <vt:lpstr>Initial stage</vt:lpstr>
      <vt:lpstr>Cosine similarity</vt:lpstr>
      <vt:lpstr>Initial condensation for CNN</vt:lpstr>
      <vt:lpstr>Initial condensation for CNN</vt:lpstr>
      <vt:lpstr>Two-layer synthetic</vt:lpstr>
      <vt:lpstr>Multiple-layer synthetic</vt:lpstr>
      <vt:lpstr>Analysis of initial stage</vt:lpstr>
      <vt:lpstr>Tanh(x)</vt:lpstr>
      <vt:lpstr>x^2 tanh⁡(x)</vt:lpstr>
      <vt:lpstr>ReLU(x)</vt:lpstr>
      <vt:lpstr>A simple analysis</vt:lpstr>
      <vt:lpstr>The influence of training data</vt:lpstr>
      <vt:lpstr>Initial condensation in GD</vt:lpstr>
      <vt:lpstr>How to survive in such complex configurations</vt:lpstr>
      <vt:lpstr>Loss landscape can be any pattern</vt:lpstr>
      <vt:lpstr>Who can be a traffic policeman in training? </vt:lpstr>
      <vt:lpstr>Saddle point</vt:lpstr>
      <vt:lpstr>Another viewpoint for training process</vt:lpstr>
      <vt:lpstr>Critical points</vt:lpstr>
      <vt:lpstr>Conjecture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212</cp:revision>
  <dcterms:created xsi:type="dcterms:W3CDTF">2020-06-05T07:59:29Z</dcterms:created>
  <dcterms:modified xsi:type="dcterms:W3CDTF">2025-01-12T07:06:06Z</dcterms:modified>
</cp:coreProperties>
</file>